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346" r:id="rId3"/>
    <p:sldId id="423" r:id="rId4"/>
    <p:sldId id="404" r:id="rId5"/>
    <p:sldId id="400" r:id="rId6"/>
    <p:sldId id="405" r:id="rId7"/>
    <p:sldId id="401" r:id="rId8"/>
    <p:sldId id="406" r:id="rId9"/>
    <p:sldId id="424" r:id="rId10"/>
    <p:sldId id="409" r:id="rId11"/>
    <p:sldId id="425" r:id="rId12"/>
    <p:sldId id="426" r:id="rId13"/>
    <p:sldId id="427" r:id="rId14"/>
    <p:sldId id="413" r:id="rId15"/>
    <p:sldId id="418" r:id="rId16"/>
    <p:sldId id="419" r:id="rId17"/>
    <p:sldId id="421" r:id="rId18"/>
    <p:sldId id="431" r:id="rId19"/>
    <p:sldId id="430" r:id="rId20"/>
    <p:sldId id="345"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7"/>
  </p:normalViewPr>
  <p:slideViewPr>
    <p:cSldViewPr snapToGrid="0">
      <p:cViewPr varScale="1">
        <p:scale>
          <a:sx n="62" d="100"/>
          <a:sy n="62" d="100"/>
        </p:scale>
        <p:origin x="84"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EC54B-25EB-4044-8017-D4F382D9823C}" type="doc">
      <dgm:prSet loTypeId="urn:microsoft.com/office/officeart/2005/8/layout/orgChart1" loCatId="" qsTypeId="urn:microsoft.com/office/officeart/2005/8/quickstyle/simple1" qsCatId="simple" csTypeId="urn:microsoft.com/office/officeart/2005/8/colors/accent2_2" csCatId="accent2" phldr="1"/>
      <dgm:spPr/>
      <dgm:t>
        <a:bodyPr/>
        <a:lstStyle/>
        <a:p>
          <a:endParaRPr lang="en-GB"/>
        </a:p>
      </dgm:t>
    </dgm:pt>
    <dgm:pt modelId="{EB35A728-02E4-6447-9C3C-DC3293B548A3}">
      <dgm:prSet phldrT="[Text]"/>
      <dgm:spPr/>
      <dgm:t>
        <a:bodyPr/>
        <a:lstStyle/>
        <a:p>
          <a:r>
            <a:rPr lang="en-GB" dirty="0"/>
            <a:t>‘The Royal Prerogative’ is an </a:t>
          </a:r>
          <a:r>
            <a:rPr lang="en-GB" b="1" dirty="0"/>
            <a:t>overarching term </a:t>
          </a:r>
          <a:r>
            <a:rPr lang="en-GB" dirty="0"/>
            <a:t>that can refer to either, or both, of the following:</a:t>
          </a:r>
        </a:p>
      </dgm:t>
    </dgm:pt>
    <dgm:pt modelId="{B97EE1AF-B7D4-384F-B66B-A9B481AD33AC}" type="parTrans" cxnId="{52CC8AB9-AEA1-8542-AD35-F829812CB573}">
      <dgm:prSet/>
      <dgm:spPr/>
      <dgm:t>
        <a:bodyPr/>
        <a:lstStyle/>
        <a:p>
          <a:endParaRPr lang="en-GB"/>
        </a:p>
      </dgm:t>
    </dgm:pt>
    <dgm:pt modelId="{57F542E2-4C62-D040-B61C-28622017CA68}" type="sibTrans" cxnId="{52CC8AB9-AEA1-8542-AD35-F829812CB573}">
      <dgm:prSet/>
      <dgm:spPr/>
      <dgm:t>
        <a:bodyPr/>
        <a:lstStyle/>
        <a:p>
          <a:endParaRPr lang="en-GB"/>
        </a:p>
      </dgm:t>
    </dgm:pt>
    <dgm:pt modelId="{C76F471B-8118-2443-9BB8-7CF7B77BE79B}">
      <dgm:prSet phldrT="[Text]"/>
      <dgm:spPr/>
      <dgm:t>
        <a:bodyPr/>
        <a:lstStyle/>
        <a:p>
          <a:r>
            <a:rPr lang="en-GB" dirty="0"/>
            <a:t>The </a:t>
          </a:r>
          <a:r>
            <a:rPr lang="en-GB" b="1" dirty="0"/>
            <a:t>executive prerogative powers </a:t>
          </a:r>
          <a:r>
            <a:rPr lang="en-GB" dirty="0"/>
            <a:t>– much more day-to-day, e.g. diplomacy; security; making treaties.</a:t>
          </a:r>
        </a:p>
      </dgm:t>
    </dgm:pt>
    <dgm:pt modelId="{4D107E5E-D638-274C-B8F3-8F21F5A7AD1F}" type="parTrans" cxnId="{0E65E484-AF03-BF47-A066-83C001555FC8}">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50AD0D8C-43B4-6B4A-BF3C-21404F308F0D}" type="sibTrans" cxnId="{0E65E484-AF03-BF47-A066-83C001555FC8}">
      <dgm:prSet/>
      <dgm:spPr/>
      <dgm:t>
        <a:bodyPr/>
        <a:lstStyle/>
        <a:p>
          <a:endParaRPr lang="en-GB"/>
        </a:p>
      </dgm:t>
    </dgm:pt>
    <dgm:pt modelId="{F3643CEF-20AE-F545-AAF0-166C565E1E31}">
      <dgm:prSet phldrT="[Text]"/>
      <dgm:spPr/>
      <dgm:t>
        <a:bodyPr/>
        <a:lstStyle/>
        <a:p>
          <a:r>
            <a:rPr lang="en-GB" dirty="0"/>
            <a:t>The </a:t>
          </a:r>
          <a:r>
            <a:rPr lang="en-GB" b="1" dirty="0"/>
            <a:t>monarch's personal prerogatives </a:t>
          </a:r>
          <a:r>
            <a:rPr lang="en-GB" dirty="0"/>
            <a:t>( aka ‘reserve powers’): e.g. proroguing Parliament, appointing the Prime Minister, granting Royal Assent</a:t>
          </a:r>
        </a:p>
      </dgm:t>
    </dgm:pt>
    <dgm:pt modelId="{299FB377-4D5D-B645-94FD-37236A9C3CA6}" type="parTrans" cxnId="{C56727BF-06CB-B446-9CB1-4F1E638465DA}">
      <dgm:prSet>
        <dgm:style>
          <a:lnRef idx="3">
            <a:schemeClr val="accent2"/>
          </a:lnRef>
          <a:fillRef idx="0">
            <a:schemeClr val="accent2"/>
          </a:fillRef>
          <a:effectRef idx="2">
            <a:schemeClr val="accent2"/>
          </a:effectRef>
          <a:fontRef idx="minor">
            <a:schemeClr val="tx1"/>
          </a:fontRef>
        </dgm:style>
      </dgm:prSet>
      <dgm:spPr/>
      <dgm:t>
        <a:bodyPr/>
        <a:lstStyle/>
        <a:p>
          <a:endParaRPr lang="en-GB"/>
        </a:p>
      </dgm:t>
    </dgm:pt>
    <dgm:pt modelId="{05430A56-0C42-5C4E-B556-7CE24A36B1A0}" type="sibTrans" cxnId="{C56727BF-06CB-B446-9CB1-4F1E638465DA}">
      <dgm:prSet/>
      <dgm:spPr/>
      <dgm:t>
        <a:bodyPr/>
        <a:lstStyle/>
        <a:p>
          <a:endParaRPr lang="en-GB"/>
        </a:p>
      </dgm:t>
    </dgm:pt>
    <dgm:pt modelId="{E1D8D3DC-C0B5-DC4E-864E-D1EF9B0F31E7}" type="pres">
      <dgm:prSet presAssocID="{818EC54B-25EB-4044-8017-D4F382D9823C}" presName="hierChild1" presStyleCnt="0">
        <dgm:presLayoutVars>
          <dgm:orgChart val="1"/>
          <dgm:chPref val="1"/>
          <dgm:dir/>
          <dgm:animOne val="branch"/>
          <dgm:animLvl val="lvl"/>
          <dgm:resizeHandles/>
        </dgm:presLayoutVars>
      </dgm:prSet>
      <dgm:spPr/>
    </dgm:pt>
    <dgm:pt modelId="{50649912-B577-CD42-849D-3F740BB8ECB9}" type="pres">
      <dgm:prSet presAssocID="{EB35A728-02E4-6447-9C3C-DC3293B548A3}" presName="hierRoot1" presStyleCnt="0">
        <dgm:presLayoutVars>
          <dgm:hierBranch val="init"/>
        </dgm:presLayoutVars>
      </dgm:prSet>
      <dgm:spPr/>
    </dgm:pt>
    <dgm:pt modelId="{5BECFF9B-0F23-9E4D-AA70-B54573F3191D}" type="pres">
      <dgm:prSet presAssocID="{EB35A728-02E4-6447-9C3C-DC3293B548A3}" presName="rootComposite1" presStyleCnt="0"/>
      <dgm:spPr/>
    </dgm:pt>
    <dgm:pt modelId="{08B0B5AC-A9F3-0A4D-84B5-5021BED8EBFB}" type="pres">
      <dgm:prSet presAssocID="{EB35A728-02E4-6447-9C3C-DC3293B548A3}" presName="rootText1" presStyleLbl="node0" presStyleIdx="0" presStyleCnt="1">
        <dgm:presLayoutVars>
          <dgm:chPref val="3"/>
        </dgm:presLayoutVars>
      </dgm:prSet>
      <dgm:spPr/>
    </dgm:pt>
    <dgm:pt modelId="{C07EC099-B8EB-A645-9380-C875A2D9F909}" type="pres">
      <dgm:prSet presAssocID="{EB35A728-02E4-6447-9C3C-DC3293B548A3}" presName="rootConnector1" presStyleLbl="node1" presStyleIdx="0" presStyleCnt="0"/>
      <dgm:spPr/>
    </dgm:pt>
    <dgm:pt modelId="{9250294B-9843-5E46-8B27-B750D14D8ADA}" type="pres">
      <dgm:prSet presAssocID="{EB35A728-02E4-6447-9C3C-DC3293B548A3}" presName="hierChild2" presStyleCnt="0"/>
      <dgm:spPr/>
    </dgm:pt>
    <dgm:pt modelId="{6EEB1CFA-79C5-1344-9557-C87A3FFCB21D}" type="pres">
      <dgm:prSet presAssocID="{299FB377-4D5D-B645-94FD-37236A9C3CA6}" presName="Name37" presStyleLbl="parChTrans1D2" presStyleIdx="0" presStyleCnt="2"/>
      <dgm:spPr/>
    </dgm:pt>
    <dgm:pt modelId="{CF4CA356-1C50-5D40-A68C-4871300D5A06}" type="pres">
      <dgm:prSet presAssocID="{F3643CEF-20AE-F545-AAF0-166C565E1E31}" presName="hierRoot2" presStyleCnt="0">
        <dgm:presLayoutVars>
          <dgm:hierBranch val="init"/>
        </dgm:presLayoutVars>
      </dgm:prSet>
      <dgm:spPr/>
    </dgm:pt>
    <dgm:pt modelId="{11777838-6187-AF42-A0EB-5E299BF7D5B6}" type="pres">
      <dgm:prSet presAssocID="{F3643CEF-20AE-F545-AAF0-166C565E1E31}" presName="rootComposite" presStyleCnt="0"/>
      <dgm:spPr/>
    </dgm:pt>
    <dgm:pt modelId="{92FF3700-647E-CD4E-8814-3CDD9663D1DA}" type="pres">
      <dgm:prSet presAssocID="{F3643CEF-20AE-F545-AAF0-166C565E1E31}" presName="rootText" presStyleLbl="node2" presStyleIdx="0" presStyleCnt="2">
        <dgm:presLayoutVars>
          <dgm:chPref val="3"/>
        </dgm:presLayoutVars>
      </dgm:prSet>
      <dgm:spPr/>
    </dgm:pt>
    <dgm:pt modelId="{FEBE9069-0136-EA43-9601-C60616457203}" type="pres">
      <dgm:prSet presAssocID="{F3643CEF-20AE-F545-AAF0-166C565E1E31}" presName="rootConnector" presStyleLbl="node2" presStyleIdx="0" presStyleCnt="2"/>
      <dgm:spPr/>
    </dgm:pt>
    <dgm:pt modelId="{27005815-F201-2B46-9DE5-A76C99A30571}" type="pres">
      <dgm:prSet presAssocID="{F3643CEF-20AE-F545-AAF0-166C565E1E31}" presName="hierChild4" presStyleCnt="0"/>
      <dgm:spPr/>
    </dgm:pt>
    <dgm:pt modelId="{AFACB8CA-6E60-3040-A419-FE6B8B8025DE}" type="pres">
      <dgm:prSet presAssocID="{F3643CEF-20AE-F545-AAF0-166C565E1E31}" presName="hierChild5" presStyleCnt="0"/>
      <dgm:spPr/>
    </dgm:pt>
    <dgm:pt modelId="{F08B303B-003E-2D43-BAFD-EF5DC10DDC6B}" type="pres">
      <dgm:prSet presAssocID="{4D107E5E-D638-274C-B8F3-8F21F5A7AD1F}" presName="Name37" presStyleLbl="parChTrans1D2" presStyleIdx="1" presStyleCnt="2"/>
      <dgm:spPr/>
    </dgm:pt>
    <dgm:pt modelId="{8B7CB79F-3EAC-4B40-972A-290156C17365}" type="pres">
      <dgm:prSet presAssocID="{C76F471B-8118-2443-9BB8-7CF7B77BE79B}" presName="hierRoot2" presStyleCnt="0">
        <dgm:presLayoutVars>
          <dgm:hierBranch val="init"/>
        </dgm:presLayoutVars>
      </dgm:prSet>
      <dgm:spPr/>
    </dgm:pt>
    <dgm:pt modelId="{D7CB1C29-C908-F740-8662-7D84275533C9}" type="pres">
      <dgm:prSet presAssocID="{C76F471B-8118-2443-9BB8-7CF7B77BE79B}" presName="rootComposite" presStyleCnt="0"/>
      <dgm:spPr/>
    </dgm:pt>
    <dgm:pt modelId="{2AD657A1-1B2F-8547-871C-B55B342715D6}" type="pres">
      <dgm:prSet presAssocID="{C76F471B-8118-2443-9BB8-7CF7B77BE79B}" presName="rootText" presStyleLbl="node2" presStyleIdx="1" presStyleCnt="2">
        <dgm:presLayoutVars>
          <dgm:chPref val="3"/>
        </dgm:presLayoutVars>
      </dgm:prSet>
      <dgm:spPr/>
    </dgm:pt>
    <dgm:pt modelId="{BA1FD847-B905-4C45-A748-24A8E661542C}" type="pres">
      <dgm:prSet presAssocID="{C76F471B-8118-2443-9BB8-7CF7B77BE79B}" presName="rootConnector" presStyleLbl="node2" presStyleIdx="1" presStyleCnt="2"/>
      <dgm:spPr/>
    </dgm:pt>
    <dgm:pt modelId="{0FA197CF-8F29-4441-8CF0-D83E454CF03D}" type="pres">
      <dgm:prSet presAssocID="{C76F471B-8118-2443-9BB8-7CF7B77BE79B}" presName="hierChild4" presStyleCnt="0"/>
      <dgm:spPr/>
    </dgm:pt>
    <dgm:pt modelId="{FA849332-4493-2540-90FE-BB5F40FA3A26}" type="pres">
      <dgm:prSet presAssocID="{C76F471B-8118-2443-9BB8-7CF7B77BE79B}" presName="hierChild5" presStyleCnt="0"/>
      <dgm:spPr/>
    </dgm:pt>
    <dgm:pt modelId="{4C7990CE-B152-DA4D-AADA-7917ED2725FD}" type="pres">
      <dgm:prSet presAssocID="{EB35A728-02E4-6447-9C3C-DC3293B548A3}" presName="hierChild3" presStyleCnt="0"/>
      <dgm:spPr/>
    </dgm:pt>
  </dgm:ptLst>
  <dgm:cxnLst>
    <dgm:cxn modelId="{9AE78806-D3CB-4D0F-9E8D-FA0C25EDA514}" type="presOf" srcId="{EB35A728-02E4-6447-9C3C-DC3293B548A3}" destId="{C07EC099-B8EB-A645-9380-C875A2D9F909}" srcOrd="1" destOrd="0" presId="urn:microsoft.com/office/officeart/2005/8/layout/orgChart1"/>
    <dgm:cxn modelId="{52AB3F39-D068-4897-9E87-C21E0ED26B40}" type="presOf" srcId="{818EC54B-25EB-4044-8017-D4F382D9823C}" destId="{E1D8D3DC-C0B5-DC4E-864E-D1EF9B0F31E7}" srcOrd="0" destOrd="0" presId="urn:microsoft.com/office/officeart/2005/8/layout/orgChart1"/>
    <dgm:cxn modelId="{B5779341-1421-49D7-B7FD-8BF569271C5C}" type="presOf" srcId="{C76F471B-8118-2443-9BB8-7CF7B77BE79B}" destId="{2AD657A1-1B2F-8547-871C-B55B342715D6}" srcOrd="0" destOrd="0" presId="urn:microsoft.com/office/officeart/2005/8/layout/orgChart1"/>
    <dgm:cxn modelId="{3F15CD7B-2ED6-45A9-9846-7CACAD8D1B5C}" type="presOf" srcId="{F3643CEF-20AE-F545-AAF0-166C565E1E31}" destId="{92FF3700-647E-CD4E-8814-3CDD9663D1DA}" srcOrd="0" destOrd="0" presId="urn:microsoft.com/office/officeart/2005/8/layout/orgChart1"/>
    <dgm:cxn modelId="{0E65E484-AF03-BF47-A066-83C001555FC8}" srcId="{EB35A728-02E4-6447-9C3C-DC3293B548A3}" destId="{C76F471B-8118-2443-9BB8-7CF7B77BE79B}" srcOrd="1" destOrd="0" parTransId="{4D107E5E-D638-274C-B8F3-8F21F5A7AD1F}" sibTransId="{50AD0D8C-43B4-6B4A-BF3C-21404F308F0D}"/>
    <dgm:cxn modelId="{F116F6A3-E816-419E-83FB-4A06940DCD83}" type="presOf" srcId="{299FB377-4D5D-B645-94FD-37236A9C3CA6}" destId="{6EEB1CFA-79C5-1344-9557-C87A3FFCB21D}" srcOrd="0" destOrd="0" presId="urn:microsoft.com/office/officeart/2005/8/layout/orgChart1"/>
    <dgm:cxn modelId="{52CC8AB9-AEA1-8542-AD35-F829812CB573}" srcId="{818EC54B-25EB-4044-8017-D4F382D9823C}" destId="{EB35A728-02E4-6447-9C3C-DC3293B548A3}" srcOrd="0" destOrd="0" parTransId="{B97EE1AF-B7D4-384F-B66B-A9B481AD33AC}" sibTransId="{57F542E2-4C62-D040-B61C-28622017CA68}"/>
    <dgm:cxn modelId="{C56727BF-06CB-B446-9CB1-4F1E638465DA}" srcId="{EB35A728-02E4-6447-9C3C-DC3293B548A3}" destId="{F3643CEF-20AE-F545-AAF0-166C565E1E31}" srcOrd="0" destOrd="0" parTransId="{299FB377-4D5D-B645-94FD-37236A9C3CA6}" sibTransId="{05430A56-0C42-5C4E-B556-7CE24A36B1A0}"/>
    <dgm:cxn modelId="{6C2753CD-0EA2-4375-B817-F28A6957A9B7}" type="presOf" srcId="{C76F471B-8118-2443-9BB8-7CF7B77BE79B}" destId="{BA1FD847-B905-4C45-A748-24A8E661542C}" srcOrd="1" destOrd="0" presId="urn:microsoft.com/office/officeart/2005/8/layout/orgChart1"/>
    <dgm:cxn modelId="{A7E6ABD6-162E-48E1-94C6-3DF73252ECBA}" type="presOf" srcId="{F3643CEF-20AE-F545-AAF0-166C565E1E31}" destId="{FEBE9069-0136-EA43-9601-C60616457203}" srcOrd="1" destOrd="0" presId="urn:microsoft.com/office/officeart/2005/8/layout/orgChart1"/>
    <dgm:cxn modelId="{2E9B8FE0-6E86-4950-BCF9-27C7B94400F0}" type="presOf" srcId="{4D107E5E-D638-274C-B8F3-8F21F5A7AD1F}" destId="{F08B303B-003E-2D43-BAFD-EF5DC10DDC6B}" srcOrd="0" destOrd="0" presId="urn:microsoft.com/office/officeart/2005/8/layout/orgChart1"/>
    <dgm:cxn modelId="{4EAF81F4-8B0F-4A16-9F88-05C78CF8EA9D}" type="presOf" srcId="{EB35A728-02E4-6447-9C3C-DC3293B548A3}" destId="{08B0B5AC-A9F3-0A4D-84B5-5021BED8EBFB}" srcOrd="0" destOrd="0" presId="urn:microsoft.com/office/officeart/2005/8/layout/orgChart1"/>
    <dgm:cxn modelId="{D657E80C-1AA1-486D-8FEA-8E500B9E5D50}" type="presParOf" srcId="{E1D8D3DC-C0B5-DC4E-864E-D1EF9B0F31E7}" destId="{50649912-B577-CD42-849D-3F740BB8ECB9}" srcOrd="0" destOrd="0" presId="urn:microsoft.com/office/officeart/2005/8/layout/orgChart1"/>
    <dgm:cxn modelId="{E88588E0-18E9-47C2-9AAE-65C03905093D}" type="presParOf" srcId="{50649912-B577-CD42-849D-3F740BB8ECB9}" destId="{5BECFF9B-0F23-9E4D-AA70-B54573F3191D}" srcOrd="0" destOrd="0" presId="urn:microsoft.com/office/officeart/2005/8/layout/orgChart1"/>
    <dgm:cxn modelId="{279D0B70-944E-4C69-B838-C9723903A4BB}" type="presParOf" srcId="{5BECFF9B-0F23-9E4D-AA70-B54573F3191D}" destId="{08B0B5AC-A9F3-0A4D-84B5-5021BED8EBFB}" srcOrd="0" destOrd="0" presId="urn:microsoft.com/office/officeart/2005/8/layout/orgChart1"/>
    <dgm:cxn modelId="{2E971FBE-FB9A-4841-AA84-58BD0E5C8D72}" type="presParOf" srcId="{5BECFF9B-0F23-9E4D-AA70-B54573F3191D}" destId="{C07EC099-B8EB-A645-9380-C875A2D9F909}" srcOrd="1" destOrd="0" presId="urn:microsoft.com/office/officeart/2005/8/layout/orgChart1"/>
    <dgm:cxn modelId="{63DDEC53-A041-4EC5-B5F0-D06AC8678876}" type="presParOf" srcId="{50649912-B577-CD42-849D-3F740BB8ECB9}" destId="{9250294B-9843-5E46-8B27-B750D14D8ADA}" srcOrd="1" destOrd="0" presId="urn:microsoft.com/office/officeart/2005/8/layout/orgChart1"/>
    <dgm:cxn modelId="{97382325-7276-44F5-AB45-2BB3FF76CB84}" type="presParOf" srcId="{9250294B-9843-5E46-8B27-B750D14D8ADA}" destId="{6EEB1CFA-79C5-1344-9557-C87A3FFCB21D}" srcOrd="0" destOrd="0" presId="urn:microsoft.com/office/officeart/2005/8/layout/orgChart1"/>
    <dgm:cxn modelId="{1C183F33-2450-4F2E-97C9-B7F1AB15F6A3}" type="presParOf" srcId="{9250294B-9843-5E46-8B27-B750D14D8ADA}" destId="{CF4CA356-1C50-5D40-A68C-4871300D5A06}" srcOrd="1" destOrd="0" presId="urn:microsoft.com/office/officeart/2005/8/layout/orgChart1"/>
    <dgm:cxn modelId="{5E194B87-A4F7-4F9A-A050-33B87509C23B}" type="presParOf" srcId="{CF4CA356-1C50-5D40-A68C-4871300D5A06}" destId="{11777838-6187-AF42-A0EB-5E299BF7D5B6}" srcOrd="0" destOrd="0" presId="urn:microsoft.com/office/officeart/2005/8/layout/orgChart1"/>
    <dgm:cxn modelId="{0FED7355-F481-4459-8029-0631F15FAAD2}" type="presParOf" srcId="{11777838-6187-AF42-A0EB-5E299BF7D5B6}" destId="{92FF3700-647E-CD4E-8814-3CDD9663D1DA}" srcOrd="0" destOrd="0" presId="urn:microsoft.com/office/officeart/2005/8/layout/orgChart1"/>
    <dgm:cxn modelId="{88891EE8-FC12-48C3-8C42-492E7EE4AA83}" type="presParOf" srcId="{11777838-6187-AF42-A0EB-5E299BF7D5B6}" destId="{FEBE9069-0136-EA43-9601-C60616457203}" srcOrd="1" destOrd="0" presId="urn:microsoft.com/office/officeart/2005/8/layout/orgChart1"/>
    <dgm:cxn modelId="{B51B9296-B667-43B6-80A3-EAF81DE1DC48}" type="presParOf" srcId="{CF4CA356-1C50-5D40-A68C-4871300D5A06}" destId="{27005815-F201-2B46-9DE5-A76C99A30571}" srcOrd="1" destOrd="0" presId="urn:microsoft.com/office/officeart/2005/8/layout/orgChart1"/>
    <dgm:cxn modelId="{BA7BC174-C0D0-43D4-886E-7F80EF5EAE48}" type="presParOf" srcId="{CF4CA356-1C50-5D40-A68C-4871300D5A06}" destId="{AFACB8CA-6E60-3040-A419-FE6B8B8025DE}" srcOrd="2" destOrd="0" presId="urn:microsoft.com/office/officeart/2005/8/layout/orgChart1"/>
    <dgm:cxn modelId="{F97F3722-1A65-4027-A0F3-8697ED8786B8}" type="presParOf" srcId="{9250294B-9843-5E46-8B27-B750D14D8ADA}" destId="{F08B303B-003E-2D43-BAFD-EF5DC10DDC6B}" srcOrd="2" destOrd="0" presId="urn:microsoft.com/office/officeart/2005/8/layout/orgChart1"/>
    <dgm:cxn modelId="{6ABD975C-457F-4DF0-8B7F-FDEA4FF6C5C1}" type="presParOf" srcId="{9250294B-9843-5E46-8B27-B750D14D8ADA}" destId="{8B7CB79F-3EAC-4B40-972A-290156C17365}" srcOrd="3" destOrd="0" presId="urn:microsoft.com/office/officeart/2005/8/layout/orgChart1"/>
    <dgm:cxn modelId="{1F0BCF92-DCDB-462C-A6F8-A764DB41A9AF}" type="presParOf" srcId="{8B7CB79F-3EAC-4B40-972A-290156C17365}" destId="{D7CB1C29-C908-F740-8662-7D84275533C9}" srcOrd="0" destOrd="0" presId="urn:microsoft.com/office/officeart/2005/8/layout/orgChart1"/>
    <dgm:cxn modelId="{C7908792-5D7D-4C32-B43F-A38308174C19}" type="presParOf" srcId="{D7CB1C29-C908-F740-8662-7D84275533C9}" destId="{2AD657A1-1B2F-8547-871C-B55B342715D6}" srcOrd="0" destOrd="0" presId="urn:microsoft.com/office/officeart/2005/8/layout/orgChart1"/>
    <dgm:cxn modelId="{925E08A3-E57E-4564-A70B-04DD3E37DD8F}" type="presParOf" srcId="{D7CB1C29-C908-F740-8662-7D84275533C9}" destId="{BA1FD847-B905-4C45-A748-24A8E661542C}" srcOrd="1" destOrd="0" presId="urn:microsoft.com/office/officeart/2005/8/layout/orgChart1"/>
    <dgm:cxn modelId="{5CE7802D-D586-4573-BC74-7FCE40C12680}" type="presParOf" srcId="{8B7CB79F-3EAC-4B40-972A-290156C17365}" destId="{0FA197CF-8F29-4441-8CF0-D83E454CF03D}" srcOrd="1" destOrd="0" presId="urn:microsoft.com/office/officeart/2005/8/layout/orgChart1"/>
    <dgm:cxn modelId="{94AB7D4F-3FDC-48C0-AEBF-0EE46BADD602}" type="presParOf" srcId="{8B7CB79F-3EAC-4B40-972A-290156C17365}" destId="{FA849332-4493-2540-90FE-BB5F40FA3A26}" srcOrd="2" destOrd="0" presId="urn:microsoft.com/office/officeart/2005/8/layout/orgChart1"/>
    <dgm:cxn modelId="{50A7ACD0-4543-4759-BE53-432438064EA3}" type="presParOf" srcId="{50649912-B577-CD42-849D-3F740BB8ECB9}" destId="{4C7990CE-B152-DA4D-AADA-7917ED2725F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B1C64-527C-D84B-95D9-1EB30CDD5F4E}" type="doc">
      <dgm:prSet loTypeId="urn:microsoft.com/office/officeart/2005/8/layout/default" loCatId="hierarchy" qsTypeId="urn:microsoft.com/office/officeart/2005/8/quickstyle/simple1" qsCatId="simple" csTypeId="urn:microsoft.com/office/officeart/2005/8/colors/accent0_3" csCatId="mainScheme" phldr="1"/>
      <dgm:spPr/>
      <dgm:t>
        <a:bodyPr/>
        <a:lstStyle/>
        <a:p>
          <a:endParaRPr lang="en-GB"/>
        </a:p>
      </dgm:t>
    </dgm:pt>
    <dgm:pt modelId="{0FDBD7F8-A8A1-3645-90A6-B33FF095BBB1}">
      <dgm:prSet/>
      <dgm:spPr/>
      <dgm:t>
        <a:bodyPr/>
        <a:lstStyle/>
        <a:p>
          <a:r>
            <a:rPr lang="en-US" dirty="0"/>
            <a:t>The making and ratification of treaties. </a:t>
          </a:r>
          <a:endParaRPr lang="en-GB" dirty="0"/>
        </a:p>
      </dgm:t>
    </dgm:pt>
    <dgm:pt modelId="{5B825716-6412-0240-903C-421891737FB1}" type="parTrans" cxnId="{F350DFDC-9904-634C-BF39-3E7EA5B83CDA}">
      <dgm:prSet/>
      <dgm:spPr/>
      <dgm:t>
        <a:bodyPr/>
        <a:lstStyle/>
        <a:p>
          <a:endParaRPr lang="en-GB"/>
        </a:p>
      </dgm:t>
    </dgm:pt>
    <dgm:pt modelId="{87A6964E-BFFA-2640-AD20-7259A6D5072F}" type="sibTrans" cxnId="{F350DFDC-9904-634C-BF39-3E7EA5B83CDA}">
      <dgm:prSet/>
      <dgm:spPr/>
      <dgm:t>
        <a:bodyPr/>
        <a:lstStyle/>
        <a:p>
          <a:endParaRPr lang="en-GB"/>
        </a:p>
      </dgm:t>
    </dgm:pt>
    <dgm:pt modelId="{83AABB04-B393-3A40-AAE4-829F81DB10C6}">
      <dgm:prSet/>
      <dgm:spPr/>
      <dgm:t>
        <a:bodyPr/>
        <a:lstStyle/>
        <a:p>
          <a:r>
            <a:rPr lang="en-US" dirty="0"/>
            <a:t>The conduct of diplomacy, including the recognition of states, the relations (if any) between the United Kingdom and particular Governments, and the appointment of ambassadors and High Commissioners. </a:t>
          </a:r>
          <a:endParaRPr lang="en-GB" dirty="0"/>
        </a:p>
      </dgm:t>
    </dgm:pt>
    <dgm:pt modelId="{7FAD0D2B-2BE6-8848-BF07-2267EDADFF53}" type="parTrans" cxnId="{AAA90503-2653-0F46-BF06-EAD48F5F4B64}">
      <dgm:prSet/>
      <dgm:spPr/>
      <dgm:t>
        <a:bodyPr/>
        <a:lstStyle/>
        <a:p>
          <a:endParaRPr lang="en-GB"/>
        </a:p>
      </dgm:t>
    </dgm:pt>
    <dgm:pt modelId="{B7029317-97DF-914F-A0B6-86F5A3943A39}" type="sibTrans" cxnId="{AAA90503-2653-0F46-BF06-EAD48F5F4B64}">
      <dgm:prSet/>
      <dgm:spPr/>
      <dgm:t>
        <a:bodyPr/>
        <a:lstStyle/>
        <a:p>
          <a:endParaRPr lang="en-GB"/>
        </a:p>
      </dgm:t>
    </dgm:pt>
    <dgm:pt modelId="{E6BD29DD-97FD-6240-A2A8-50B11E5B5E7C}">
      <dgm:prSet/>
      <dgm:spPr/>
      <dgm:t>
        <a:bodyPr/>
        <a:lstStyle/>
        <a:p>
          <a:r>
            <a:rPr lang="en-US" dirty="0"/>
            <a:t>The governance of British overseas territories. The deployment and use of the armed forces overseas, including involvement in armed conflict, or the declaration of war. </a:t>
          </a:r>
          <a:endParaRPr lang="en-GB" dirty="0"/>
        </a:p>
      </dgm:t>
    </dgm:pt>
    <dgm:pt modelId="{85DDE309-5367-9548-B909-BED0402EC598}" type="parTrans" cxnId="{127BE820-997A-EC44-842D-0CB464DB8ED8}">
      <dgm:prSet/>
      <dgm:spPr/>
      <dgm:t>
        <a:bodyPr/>
        <a:lstStyle/>
        <a:p>
          <a:endParaRPr lang="en-GB"/>
        </a:p>
      </dgm:t>
    </dgm:pt>
    <dgm:pt modelId="{86EBFD80-7DBA-0D4C-A815-DBB3CF801967}" type="sibTrans" cxnId="{127BE820-997A-EC44-842D-0CB464DB8ED8}">
      <dgm:prSet/>
      <dgm:spPr/>
      <dgm:t>
        <a:bodyPr/>
        <a:lstStyle/>
        <a:p>
          <a:endParaRPr lang="en-GB"/>
        </a:p>
      </dgm:t>
    </dgm:pt>
    <dgm:pt modelId="{8FBCA464-F6AE-5A4C-B203-81F83E0CE9DB}">
      <dgm:prSet/>
      <dgm:spPr/>
      <dgm:t>
        <a:bodyPr/>
        <a:lstStyle/>
        <a:p>
          <a:r>
            <a:rPr lang="en-US" dirty="0"/>
            <a:t>The use of the armed forces within the United Kingdom to maintain the peace in support of the police. </a:t>
          </a:r>
          <a:endParaRPr lang="en-GB" dirty="0"/>
        </a:p>
      </dgm:t>
    </dgm:pt>
    <dgm:pt modelId="{4036A857-9842-6B43-84F0-0FC6757180B1}" type="parTrans" cxnId="{60C602A1-27EE-274F-9DB3-C54E6C9E3D83}">
      <dgm:prSet/>
      <dgm:spPr/>
      <dgm:t>
        <a:bodyPr/>
        <a:lstStyle/>
        <a:p>
          <a:endParaRPr lang="en-GB"/>
        </a:p>
      </dgm:t>
    </dgm:pt>
    <dgm:pt modelId="{50F8B748-F573-CD4C-BF47-2050B8BC5F20}" type="sibTrans" cxnId="{60C602A1-27EE-274F-9DB3-C54E6C9E3D83}">
      <dgm:prSet/>
      <dgm:spPr/>
      <dgm:t>
        <a:bodyPr/>
        <a:lstStyle/>
        <a:p>
          <a:endParaRPr lang="en-GB"/>
        </a:p>
      </dgm:t>
    </dgm:pt>
    <dgm:pt modelId="{1F3343AD-427A-0544-BA0E-4C105C750AC7}">
      <dgm:prSet/>
      <dgm:spPr/>
      <dgm:t>
        <a:bodyPr/>
        <a:lstStyle/>
        <a:p>
          <a:r>
            <a:rPr lang="en-US" dirty="0"/>
            <a:t>Grant of passports</a:t>
          </a:r>
          <a:endParaRPr lang="en-GB" dirty="0"/>
        </a:p>
      </dgm:t>
    </dgm:pt>
    <dgm:pt modelId="{87F2645E-D010-BF4F-9AC4-A66D5AF24DF6}" type="parTrans" cxnId="{2A49ECCD-2CC3-8740-9DD9-42AA732F930D}">
      <dgm:prSet/>
      <dgm:spPr/>
      <dgm:t>
        <a:bodyPr/>
        <a:lstStyle/>
        <a:p>
          <a:endParaRPr lang="en-GB"/>
        </a:p>
      </dgm:t>
    </dgm:pt>
    <dgm:pt modelId="{895536AA-23A8-2C44-BA21-E7F9E994A8C7}" type="sibTrans" cxnId="{2A49ECCD-2CC3-8740-9DD9-42AA732F930D}">
      <dgm:prSet/>
      <dgm:spPr/>
      <dgm:t>
        <a:bodyPr/>
        <a:lstStyle/>
        <a:p>
          <a:endParaRPr lang="en-GB"/>
        </a:p>
      </dgm:t>
    </dgm:pt>
    <dgm:pt modelId="{948E516E-071B-B743-B41C-D16080CEC24B}">
      <dgm:prSet/>
      <dgm:spPr/>
      <dgm:t>
        <a:bodyPr/>
        <a:lstStyle/>
        <a:p>
          <a:r>
            <a:rPr lang="en-US" dirty="0"/>
            <a:t>Grant of pardons and cessation of prosecutions.</a:t>
          </a:r>
          <a:endParaRPr lang="en-GB" dirty="0"/>
        </a:p>
      </dgm:t>
    </dgm:pt>
    <dgm:pt modelId="{9BE6E958-7E51-AD4B-AA93-D24E1372FC90}" type="parTrans" cxnId="{01BDA62D-ECAE-9A4F-94D3-4B394AD77E03}">
      <dgm:prSet/>
      <dgm:spPr/>
      <dgm:t>
        <a:bodyPr/>
        <a:lstStyle/>
        <a:p>
          <a:endParaRPr lang="en-GB"/>
        </a:p>
      </dgm:t>
    </dgm:pt>
    <dgm:pt modelId="{7F892693-14D9-EB42-A850-437D9F0403FE}" type="sibTrans" cxnId="{01BDA62D-ECAE-9A4F-94D3-4B394AD77E03}">
      <dgm:prSet/>
      <dgm:spPr/>
      <dgm:t>
        <a:bodyPr/>
        <a:lstStyle/>
        <a:p>
          <a:endParaRPr lang="en-GB"/>
        </a:p>
      </dgm:t>
    </dgm:pt>
    <dgm:pt modelId="{51607A5B-5E14-C44D-A15F-7754EE8ED825}" type="pres">
      <dgm:prSet presAssocID="{0D3B1C64-527C-D84B-95D9-1EB30CDD5F4E}" presName="diagram" presStyleCnt="0">
        <dgm:presLayoutVars>
          <dgm:dir/>
          <dgm:resizeHandles val="exact"/>
        </dgm:presLayoutVars>
      </dgm:prSet>
      <dgm:spPr/>
    </dgm:pt>
    <dgm:pt modelId="{562EC159-FA5B-0944-8E47-E780FB378B8E}" type="pres">
      <dgm:prSet presAssocID="{0FDBD7F8-A8A1-3645-90A6-B33FF095BBB1}" presName="node" presStyleLbl="node1" presStyleIdx="0" presStyleCnt="6">
        <dgm:presLayoutVars>
          <dgm:bulletEnabled val="1"/>
        </dgm:presLayoutVars>
      </dgm:prSet>
      <dgm:spPr/>
    </dgm:pt>
    <dgm:pt modelId="{B4F4A8CE-4D6E-A743-964D-A9EB28ABF73C}" type="pres">
      <dgm:prSet presAssocID="{87A6964E-BFFA-2640-AD20-7259A6D5072F}" presName="sibTrans" presStyleCnt="0"/>
      <dgm:spPr/>
    </dgm:pt>
    <dgm:pt modelId="{46AF2858-3340-074B-B601-2A996A99F059}" type="pres">
      <dgm:prSet presAssocID="{83AABB04-B393-3A40-AAE4-829F81DB10C6}" presName="node" presStyleLbl="node1" presStyleIdx="1" presStyleCnt="6">
        <dgm:presLayoutVars>
          <dgm:bulletEnabled val="1"/>
        </dgm:presLayoutVars>
      </dgm:prSet>
      <dgm:spPr/>
    </dgm:pt>
    <dgm:pt modelId="{7D9D395D-1A89-BE4A-AE8A-2B371D71AA62}" type="pres">
      <dgm:prSet presAssocID="{B7029317-97DF-914F-A0B6-86F5A3943A39}" presName="sibTrans" presStyleCnt="0"/>
      <dgm:spPr/>
    </dgm:pt>
    <dgm:pt modelId="{44F3F37B-954B-F34A-A184-40A81F1D9FEB}" type="pres">
      <dgm:prSet presAssocID="{E6BD29DD-97FD-6240-A2A8-50B11E5B5E7C}" presName="node" presStyleLbl="node1" presStyleIdx="2" presStyleCnt="6">
        <dgm:presLayoutVars>
          <dgm:bulletEnabled val="1"/>
        </dgm:presLayoutVars>
      </dgm:prSet>
      <dgm:spPr/>
    </dgm:pt>
    <dgm:pt modelId="{0B9EBD47-FC60-BB41-882B-104A7E569F44}" type="pres">
      <dgm:prSet presAssocID="{86EBFD80-7DBA-0D4C-A815-DBB3CF801967}" presName="sibTrans" presStyleCnt="0"/>
      <dgm:spPr/>
    </dgm:pt>
    <dgm:pt modelId="{52EFD75D-069B-7146-9FA4-E1015629EBC7}" type="pres">
      <dgm:prSet presAssocID="{8FBCA464-F6AE-5A4C-B203-81F83E0CE9DB}" presName="node" presStyleLbl="node1" presStyleIdx="3" presStyleCnt="6">
        <dgm:presLayoutVars>
          <dgm:bulletEnabled val="1"/>
        </dgm:presLayoutVars>
      </dgm:prSet>
      <dgm:spPr/>
    </dgm:pt>
    <dgm:pt modelId="{E1F10F38-5122-4549-BEA1-A7536D1AB26B}" type="pres">
      <dgm:prSet presAssocID="{50F8B748-F573-CD4C-BF47-2050B8BC5F20}" presName="sibTrans" presStyleCnt="0"/>
      <dgm:spPr/>
    </dgm:pt>
    <dgm:pt modelId="{B8DD49F1-5F9B-E34B-8E68-D9B50B59012E}" type="pres">
      <dgm:prSet presAssocID="{1F3343AD-427A-0544-BA0E-4C105C750AC7}" presName="node" presStyleLbl="node1" presStyleIdx="4" presStyleCnt="6">
        <dgm:presLayoutVars>
          <dgm:bulletEnabled val="1"/>
        </dgm:presLayoutVars>
      </dgm:prSet>
      <dgm:spPr/>
    </dgm:pt>
    <dgm:pt modelId="{5290E967-0A8C-CC4E-85E5-89CAA1C44C10}" type="pres">
      <dgm:prSet presAssocID="{895536AA-23A8-2C44-BA21-E7F9E994A8C7}" presName="sibTrans" presStyleCnt="0"/>
      <dgm:spPr/>
    </dgm:pt>
    <dgm:pt modelId="{DE7482ED-8AD1-2A46-91FD-9381D8D7BDB5}" type="pres">
      <dgm:prSet presAssocID="{948E516E-071B-B743-B41C-D16080CEC24B}" presName="node" presStyleLbl="node1" presStyleIdx="5" presStyleCnt="6">
        <dgm:presLayoutVars>
          <dgm:bulletEnabled val="1"/>
        </dgm:presLayoutVars>
      </dgm:prSet>
      <dgm:spPr/>
    </dgm:pt>
  </dgm:ptLst>
  <dgm:cxnLst>
    <dgm:cxn modelId="{AAA90503-2653-0F46-BF06-EAD48F5F4B64}" srcId="{0D3B1C64-527C-D84B-95D9-1EB30CDD5F4E}" destId="{83AABB04-B393-3A40-AAE4-829F81DB10C6}" srcOrd="1" destOrd="0" parTransId="{7FAD0D2B-2BE6-8848-BF07-2267EDADFF53}" sibTransId="{B7029317-97DF-914F-A0B6-86F5A3943A39}"/>
    <dgm:cxn modelId="{0840E11A-7C82-E345-9F6B-E7F3039BC825}" type="presOf" srcId="{0FDBD7F8-A8A1-3645-90A6-B33FF095BBB1}" destId="{562EC159-FA5B-0944-8E47-E780FB378B8E}" srcOrd="0" destOrd="0" presId="urn:microsoft.com/office/officeart/2005/8/layout/default"/>
    <dgm:cxn modelId="{127BE820-997A-EC44-842D-0CB464DB8ED8}" srcId="{0D3B1C64-527C-D84B-95D9-1EB30CDD5F4E}" destId="{E6BD29DD-97FD-6240-A2A8-50B11E5B5E7C}" srcOrd="2" destOrd="0" parTransId="{85DDE309-5367-9548-B909-BED0402EC598}" sibTransId="{86EBFD80-7DBA-0D4C-A815-DBB3CF801967}"/>
    <dgm:cxn modelId="{11D0182A-646B-674A-9333-B4442DAA77EA}" type="presOf" srcId="{1F3343AD-427A-0544-BA0E-4C105C750AC7}" destId="{B8DD49F1-5F9B-E34B-8E68-D9B50B59012E}" srcOrd="0" destOrd="0" presId="urn:microsoft.com/office/officeart/2005/8/layout/default"/>
    <dgm:cxn modelId="{01BDA62D-ECAE-9A4F-94D3-4B394AD77E03}" srcId="{0D3B1C64-527C-D84B-95D9-1EB30CDD5F4E}" destId="{948E516E-071B-B743-B41C-D16080CEC24B}" srcOrd="5" destOrd="0" parTransId="{9BE6E958-7E51-AD4B-AA93-D24E1372FC90}" sibTransId="{7F892693-14D9-EB42-A850-437D9F0403FE}"/>
    <dgm:cxn modelId="{6656723F-E701-DD47-845C-D010E95F6294}" type="presOf" srcId="{8FBCA464-F6AE-5A4C-B203-81F83E0CE9DB}" destId="{52EFD75D-069B-7146-9FA4-E1015629EBC7}" srcOrd="0" destOrd="0" presId="urn:microsoft.com/office/officeart/2005/8/layout/default"/>
    <dgm:cxn modelId="{2EAF6C75-6B12-0F42-885B-D477ED092932}" type="presOf" srcId="{83AABB04-B393-3A40-AAE4-829F81DB10C6}" destId="{46AF2858-3340-074B-B601-2A996A99F059}" srcOrd="0" destOrd="0" presId="urn:microsoft.com/office/officeart/2005/8/layout/default"/>
    <dgm:cxn modelId="{C1FAE075-2148-0344-BB11-696C5F8D8651}" type="presOf" srcId="{0D3B1C64-527C-D84B-95D9-1EB30CDD5F4E}" destId="{51607A5B-5E14-C44D-A15F-7754EE8ED825}" srcOrd="0" destOrd="0" presId="urn:microsoft.com/office/officeart/2005/8/layout/default"/>
    <dgm:cxn modelId="{2902969C-FED5-F946-8AAD-34A6146DDA79}" type="presOf" srcId="{E6BD29DD-97FD-6240-A2A8-50B11E5B5E7C}" destId="{44F3F37B-954B-F34A-A184-40A81F1D9FEB}" srcOrd="0" destOrd="0" presId="urn:microsoft.com/office/officeart/2005/8/layout/default"/>
    <dgm:cxn modelId="{60C602A1-27EE-274F-9DB3-C54E6C9E3D83}" srcId="{0D3B1C64-527C-D84B-95D9-1EB30CDD5F4E}" destId="{8FBCA464-F6AE-5A4C-B203-81F83E0CE9DB}" srcOrd="3" destOrd="0" parTransId="{4036A857-9842-6B43-84F0-0FC6757180B1}" sibTransId="{50F8B748-F573-CD4C-BF47-2050B8BC5F20}"/>
    <dgm:cxn modelId="{90EE35B2-1545-4640-9A55-C020D7C4FB61}" type="presOf" srcId="{948E516E-071B-B743-B41C-D16080CEC24B}" destId="{DE7482ED-8AD1-2A46-91FD-9381D8D7BDB5}" srcOrd="0" destOrd="0" presId="urn:microsoft.com/office/officeart/2005/8/layout/default"/>
    <dgm:cxn modelId="{2A49ECCD-2CC3-8740-9DD9-42AA732F930D}" srcId="{0D3B1C64-527C-D84B-95D9-1EB30CDD5F4E}" destId="{1F3343AD-427A-0544-BA0E-4C105C750AC7}" srcOrd="4" destOrd="0" parTransId="{87F2645E-D010-BF4F-9AC4-A66D5AF24DF6}" sibTransId="{895536AA-23A8-2C44-BA21-E7F9E994A8C7}"/>
    <dgm:cxn modelId="{F350DFDC-9904-634C-BF39-3E7EA5B83CDA}" srcId="{0D3B1C64-527C-D84B-95D9-1EB30CDD5F4E}" destId="{0FDBD7F8-A8A1-3645-90A6-B33FF095BBB1}" srcOrd="0" destOrd="0" parTransId="{5B825716-6412-0240-903C-421891737FB1}" sibTransId="{87A6964E-BFFA-2640-AD20-7259A6D5072F}"/>
    <dgm:cxn modelId="{558A4766-8DA1-054C-8CAD-7AE99DDC5E69}" type="presParOf" srcId="{51607A5B-5E14-C44D-A15F-7754EE8ED825}" destId="{562EC159-FA5B-0944-8E47-E780FB378B8E}" srcOrd="0" destOrd="0" presId="urn:microsoft.com/office/officeart/2005/8/layout/default"/>
    <dgm:cxn modelId="{F329E80B-6DAD-9A4D-B846-94366B1E42FE}" type="presParOf" srcId="{51607A5B-5E14-C44D-A15F-7754EE8ED825}" destId="{B4F4A8CE-4D6E-A743-964D-A9EB28ABF73C}" srcOrd="1" destOrd="0" presId="urn:microsoft.com/office/officeart/2005/8/layout/default"/>
    <dgm:cxn modelId="{5245C913-10BD-464F-8411-CE80627FDEC8}" type="presParOf" srcId="{51607A5B-5E14-C44D-A15F-7754EE8ED825}" destId="{46AF2858-3340-074B-B601-2A996A99F059}" srcOrd="2" destOrd="0" presId="urn:microsoft.com/office/officeart/2005/8/layout/default"/>
    <dgm:cxn modelId="{311283AE-564E-1A49-A089-271E62E5B356}" type="presParOf" srcId="{51607A5B-5E14-C44D-A15F-7754EE8ED825}" destId="{7D9D395D-1A89-BE4A-AE8A-2B371D71AA62}" srcOrd="3" destOrd="0" presId="urn:microsoft.com/office/officeart/2005/8/layout/default"/>
    <dgm:cxn modelId="{31735310-93B0-214F-8BB7-D4FB0E2C3305}" type="presParOf" srcId="{51607A5B-5E14-C44D-A15F-7754EE8ED825}" destId="{44F3F37B-954B-F34A-A184-40A81F1D9FEB}" srcOrd="4" destOrd="0" presId="urn:microsoft.com/office/officeart/2005/8/layout/default"/>
    <dgm:cxn modelId="{31BBF4A5-04C3-9743-8131-5CF5E2AF758D}" type="presParOf" srcId="{51607A5B-5E14-C44D-A15F-7754EE8ED825}" destId="{0B9EBD47-FC60-BB41-882B-104A7E569F44}" srcOrd="5" destOrd="0" presId="urn:microsoft.com/office/officeart/2005/8/layout/default"/>
    <dgm:cxn modelId="{ABE59216-A13D-B143-A417-8DED0C2928E9}" type="presParOf" srcId="{51607A5B-5E14-C44D-A15F-7754EE8ED825}" destId="{52EFD75D-069B-7146-9FA4-E1015629EBC7}" srcOrd="6" destOrd="0" presId="urn:microsoft.com/office/officeart/2005/8/layout/default"/>
    <dgm:cxn modelId="{8D03C4C1-0242-8C4E-9A67-55C4CCEFB310}" type="presParOf" srcId="{51607A5B-5E14-C44D-A15F-7754EE8ED825}" destId="{E1F10F38-5122-4549-BEA1-A7536D1AB26B}" srcOrd="7" destOrd="0" presId="urn:microsoft.com/office/officeart/2005/8/layout/default"/>
    <dgm:cxn modelId="{8CD07A4C-2391-DD4B-A034-0DD99CDEF455}" type="presParOf" srcId="{51607A5B-5E14-C44D-A15F-7754EE8ED825}" destId="{B8DD49F1-5F9B-E34B-8E68-D9B50B59012E}" srcOrd="8" destOrd="0" presId="urn:microsoft.com/office/officeart/2005/8/layout/default"/>
    <dgm:cxn modelId="{F3E5EF8D-A947-BD4E-9295-303A85DFB563}" type="presParOf" srcId="{51607A5B-5E14-C44D-A15F-7754EE8ED825}" destId="{5290E967-0A8C-CC4E-85E5-89CAA1C44C10}" srcOrd="9" destOrd="0" presId="urn:microsoft.com/office/officeart/2005/8/layout/default"/>
    <dgm:cxn modelId="{9E13F2F2-BFC2-F14D-B55E-B5FCC38E1DD3}" type="presParOf" srcId="{51607A5B-5E14-C44D-A15F-7754EE8ED825}" destId="{DE7482ED-8AD1-2A46-91FD-9381D8D7BDB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AB9AF-ED6B-4FCB-AFF7-5F08224C010F}"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BEB5930C-32A0-4889-BBA6-F3478B69C8F0}">
      <dgm:prSet/>
      <dgm:spPr/>
      <dgm:t>
        <a:bodyPr/>
        <a:lstStyle/>
        <a:p>
          <a:pPr>
            <a:defRPr b="1"/>
          </a:pPr>
          <a:r>
            <a:rPr lang="en-US"/>
            <a:t>June 2016</a:t>
          </a:r>
        </a:p>
      </dgm:t>
    </dgm:pt>
    <dgm:pt modelId="{E471EB94-0D84-42C3-9732-56A5C4D6A871}" type="parTrans" cxnId="{EA39D5AD-BDAE-4A66-8165-5DD7AF61F296}">
      <dgm:prSet/>
      <dgm:spPr/>
      <dgm:t>
        <a:bodyPr/>
        <a:lstStyle/>
        <a:p>
          <a:endParaRPr lang="en-US"/>
        </a:p>
      </dgm:t>
    </dgm:pt>
    <dgm:pt modelId="{C35A8C25-2D93-4FC0-AD78-02E9733CA594}" type="sibTrans" cxnId="{EA39D5AD-BDAE-4A66-8165-5DD7AF61F296}">
      <dgm:prSet/>
      <dgm:spPr/>
      <dgm:t>
        <a:bodyPr/>
        <a:lstStyle/>
        <a:p>
          <a:endParaRPr lang="en-US"/>
        </a:p>
      </dgm:t>
    </dgm:pt>
    <dgm:pt modelId="{46EFEAD8-9B9B-4751-AB41-3B55E14209A4}">
      <dgm:prSet/>
      <dgm:spPr/>
      <dgm:t>
        <a:bodyPr/>
        <a:lstStyle/>
        <a:p>
          <a:r>
            <a:rPr lang="en-US"/>
            <a:t>‘Brexit’ referendum votes ‘Leave’.</a:t>
          </a:r>
        </a:p>
      </dgm:t>
    </dgm:pt>
    <dgm:pt modelId="{146FF59E-307E-418E-9B7E-73796731C93F}" type="parTrans" cxnId="{F7DA48DD-7615-421B-861D-489B8B9A4873}">
      <dgm:prSet/>
      <dgm:spPr/>
      <dgm:t>
        <a:bodyPr/>
        <a:lstStyle/>
        <a:p>
          <a:endParaRPr lang="en-US"/>
        </a:p>
      </dgm:t>
    </dgm:pt>
    <dgm:pt modelId="{22361C7F-B217-4E2D-AE67-B5DACCA8BF27}" type="sibTrans" cxnId="{F7DA48DD-7615-421B-861D-489B8B9A4873}">
      <dgm:prSet/>
      <dgm:spPr/>
      <dgm:t>
        <a:bodyPr/>
        <a:lstStyle/>
        <a:p>
          <a:endParaRPr lang="en-US"/>
        </a:p>
      </dgm:t>
    </dgm:pt>
    <dgm:pt modelId="{5B4F0153-4E0A-4BBA-9947-7375DDC21576}">
      <dgm:prSet/>
      <dgm:spPr/>
      <dgm:t>
        <a:bodyPr/>
        <a:lstStyle/>
        <a:p>
          <a:pPr>
            <a:defRPr b="1"/>
          </a:pPr>
          <a:r>
            <a:rPr lang="en-US"/>
            <a:t>Feb. 2017</a:t>
          </a:r>
        </a:p>
      </dgm:t>
    </dgm:pt>
    <dgm:pt modelId="{D1503A0D-328E-4EED-969A-215A747E3580}" type="parTrans" cxnId="{A2B47847-48E8-465C-B2CF-9F3416E780D1}">
      <dgm:prSet/>
      <dgm:spPr/>
      <dgm:t>
        <a:bodyPr/>
        <a:lstStyle/>
        <a:p>
          <a:endParaRPr lang="en-US"/>
        </a:p>
      </dgm:t>
    </dgm:pt>
    <dgm:pt modelId="{D8D81D6B-6935-4D2F-BBE0-94661819B1B2}" type="sibTrans" cxnId="{A2B47847-48E8-465C-B2CF-9F3416E780D1}">
      <dgm:prSet/>
      <dgm:spPr/>
      <dgm:t>
        <a:bodyPr/>
        <a:lstStyle/>
        <a:p>
          <a:endParaRPr lang="en-US"/>
        </a:p>
      </dgm:t>
    </dgm:pt>
    <dgm:pt modelId="{75011678-E5DA-45C0-A259-A1D34058DBC1}">
      <dgm:prSet/>
      <dgm:spPr/>
      <dgm:t>
        <a:bodyPr/>
        <a:lstStyle/>
        <a:p>
          <a:r>
            <a:rPr lang="en-US"/>
            <a:t>Miller v Secretary of State for Exiting the European Union [2017] UKSC 5. Article 50 can only be triggered with Parliament’s permission – leads to the European Union (Notification of Withdrawal) Act 2017.</a:t>
          </a:r>
        </a:p>
      </dgm:t>
    </dgm:pt>
    <dgm:pt modelId="{77A476A8-9290-45DF-98F4-C2DA9AD50669}" type="parTrans" cxnId="{CD97DB14-66B4-473B-9D96-15AE6ADD7842}">
      <dgm:prSet/>
      <dgm:spPr/>
      <dgm:t>
        <a:bodyPr/>
        <a:lstStyle/>
        <a:p>
          <a:endParaRPr lang="en-US"/>
        </a:p>
      </dgm:t>
    </dgm:pt>
    <dgm:pt modelId="{68338039-C75A-49DF-8D42-C169356A3076}" type="sibTrans" cxnId="{CD97DB14-66B4-473B-9D96-15AE6ADD7842}">
      <dgm:prSet/>
      <dgm:spPr/>
      <dgm:t>
        <a:bodyPr/>
        <a:lstStyle/>
        <a:p>
          <a:endParaRPr lang="en-US"/>
        </a:p>
      </dgm:t>
    </dgm:pt>
    <dgm:pt modelId="{D70091BC-0D89-45EB-A613-AEBEC3077998}">
      <dgm:prSet/>
      <dgm:spPr/>
      <dgm:t>
        <a:bodyPr/>
        <a:lstStyle/>
        <a:p>
          <a:pPr>
            <a:defRPr b="1"/>
          </a:pPr>
          <a:r>
            <a:rPr lang="en-US"/>
            <a:t>Mar. 2017</a:t>
          </a:r>
        </a:p>
      </dgm:t>
    </dgm:pt>
    <dgm:pt modelId="{788E8F01-732A-49B3-9257-42197131B149}" type="parTrans" cxnId="{2DAA84AE-D91C-49DA-A483-616035A56CA5}">
      <dgm:prSet/>
      <dgm:spPr/>
      <dgm:t>
        <a:bodyPr/>
        <a:lstStyle/>
        <a:p>
          <a:endParaRPr lang="en-US"/>
        </a:p>
      </dgm:t>
    </dgm:pt>
    <dgm:pt modelId="{98E4ECEE-01C1-4A90-929A-8945D22E34DF}" type="sibTrans" cxnId="{2DAA84AE-D91C-49DA-A483-616035A56CA5}">
      <dgm:prSet/>
      <dgm:spPr/>
      <dgm:t>
        <a:bodyPr/>
        <a:lstStyle/>
        <a:p>
          <a:endParaRPr lang="en-US"/>
        </a:p>
      </dgm:t>
    </dgm:pt>
    <dgm:pt modelId="{099C29E4-5545-437E-BD9C-91F9B0E95F40}">
      <dgm:prSet/>
      <dgm:spPr/>
      <dgm:t>
        <a:bodyPr/>
        <a:lstStyle/>
        <a:p>
          <a:r>
            <a:rPr lang="en-US"/>
            <a:t>Article 50 triggered, starting a 2-year period for negotiations.</a:t>
          </a:r>
        </a:p>
      </dgm:t>
    </dgm:pt>
    <dgm:pt modelId="{BED8A7FD-A6ED-41A8-B5CE-6AB74334CB2A}" type="parTrans" cxnId="{2FD41046-C7C1-4286-ABB3-B0EA6B2A6F75}">
      <dgm:prSet/>
      <dgm:spPr/>
      <dgm:t>
        <a:bodyPr/>
        <a:lstStyle/>
        <a:p>
          <a:endParaRPr lang="en-US"/>
        </a:p>
      </dgm:t>
    </dgm:pt>
    <dgm:pt modelId="{F5AF55D8-3A8B-4D9F-8780-E9917F5FCA10}" type="sibTrans" cxnId="{2FD41046-C7C1-4286-ABB3-B0EA6B2A6F75}">
      <dgm:prSet/>
      <dgm:spPr/>
      <dgm:t>
        <a:bodyPr/>
        <a:lstStyle/>
        <a:p>
          <a:endParaRPr lang="en-US"/>
        </a:p>
      </dgm:t>
    </dgm:pt>
    <dgm:pt modelId="{43035E39-C041-49D7-B3AD-2FE2B0AA8717}">
      <dgm:prSet/>
      <dgm:spPr/>
      <dgm:t>
        <a:bodyPr/>
        <a:lstStyle/>
        <a:p>
          <a:pPr>
            <a:defRPr b="1"/>
          </a:pPr>
          <a:r>
            <a:rPr lang="en-US"/>
            <a:t>Nov. 2018 – Mar. 2019</a:t>
          </a:r>
        </a:p>
      </dgm:t>
    </dgm:pt>
    <dgm:pt modelId="{3E950B09-73CD-49C2-BC05-5C95B6DC65BE}" type="parTrans" cxnId="{B8DFD3BA-5EFE-4FB0-8D0D-DC2E599C8BA3}">
      <dgm:prSet/>
      <dgm:spPr/>
      <dgm:t>
        <a:bodyPr/>
        <a:lstStyle/>
        <a:p>
          <a:endParaRPr lang="en-US"/>
        </a:p>
      </dgm:t>
    </dgm:pt>
    <dgm:pt modelId="{93D56E8A-B187-4704-8DC0-83552A301F92}" type="sibTrans" cxnId="{B8DFD3BA-5EFE-4FB0-8D0D-DC2E599C8BA3}">
      <dgm:prSet/>
      <dgm:spPr/>
      <dgm:t>
        <a:bodyPr/>
        <a:lstStyle/>
        <a:p>
          <a:endParaRPr lang="en-US"/>
        </a:p>
      </dgm:t>
    </dgm:pt>
    <dgm:pt modelId="{942F4D09-5BEE-482E-948C-13C7298D7A6E}">
      <dgm:prSet/>
      <dgm:spPr/>
      <dgm:t>
        <a:bodyPr/>
        <a:lstStyle/>
        <a:p>
          <a:r>
            <a:rPr lang="en-US"/>
            <a:t>Theresa May negotiates a withdrawal agreement; Parliament rejects it three times. Eventually she is forced to resign as PM.</a:t>
          </a:r>
        </a:p>
      </dgm:t>
    </dgm:pt>
    <dgm:pt modelId="{215ECC33-A9E8-4797-B7D8-4F7B84145B04}" type="parTrans" cxnId="{D5ADA525-44AF-4A65-A24C-7B28FC56821A}">
      <dgm:prSet/>
      <dgm:spPr/>
      <dgm:t>
        <a:bodyPr/>
        <a:lstStyle/>
        <a:p>
          <a:endParaRPr lang="en-US"/>
        </a:p>
      </dgm:t>
    </dgm:pt>
    <dgm:pt modelId="{74118A61-0B46-4E31-8B65-E6AD1217B4F9}" type="sibTrans" cxnId="{D5ADA525-44AF-4A65-A24C-7B28FC56821A}">
      <dgm:prSet/>
      <dgm:spPr/>
      <dgm:t>
        <a:bodyPr/>
        <a:lstStyle/>
        <a:p>
          <a:endParaRPr lang="en-US"/>
        </a:p>
      </dgm:t>
    </dgm:pt>
    <dgm:pt modelId="{38923AF8-2B7E-409D-A8DC-8B18B79D7B80}">
      <dgm:prSet/>
      <dgm:spPr/>
      <dgm:t>
        <a:bodyPr/>
        <a:lstStyle/>
        <a:p>
          <a:pPr>
            <a:defRPr b="1"/>
          </a:pPr>
          <a:r>
            <a:rPr lang="en-US"/>
            <a:t>Apr. 2019</a:t>
          </a:r>
        </a:p>
      </dgm:t>
    </dgm:pt>
    <dgm:pt modelId="{D6ACA084-B396-429B-8584-F8969195F631}" type="parTrans" cxnId="{DC69B50D-9976-4EB7-814A-DA02B21700BA}">
      <dgm:prSet/>
      <dgm:spPr/>
      <dgm:t>
        <a:bodyPr/>
        <a:lstStyle/>
        <a:p>
          <a:endParaRPr lang="en-US"/>
        </a:p>
      </dgm:t>
    </dgm:pt>
    <dgm:pt modelId="{6BCED94F-A6FC-437E-A4AC-10841F2934A0}" type="sibTrans" cxnId="{DC69B50D-9976-4EB7-814A-DA02B21700BA}">
      <dgm:prSet/>
      <dgm:spPr/>
      <dgm:t>
        <a:bodyPr/>
        <a:lstStyle/>
        <a:p>
          <a:endParaRPr lang="en-US"/>
        </a:p>
      </dgm:t>
    </dgm:pt>
    <dgm:pt modelId="{89E66EAE-B8A5-4371-9919-2D7731AAF303}">
      <dgm:prSet/>
      <dgm:spPr/>
      <dgm:t>
        <a:bodyPr/>
        <a:lstStyle/>
        <a:p>
          <a:r>
            <a:rPr lang="en-US"/>
            <a:t>Article 50 period is extended until 31 October 2019.</a:t>
          </a:r>
        </a:p>
      </dgm:t>
    </dgm:pt>
    <dgm:pt modelId="{48D37539-49DC-4D25-B42F-386F7981BBCB}" type="parTrans" cxnId="{14FF55DE-FD84-4D21-A711-97F85F5FD5F9}">
      <dgm:prSet/>
      <dgm:spPr/>
      <dgm:t>
        <a:bodyPr/>
        <a:lstStyle/>
        <a:p>
          <a:endParaRPr lang="en-US"/>
        </a:p>
      </dgm:t>
    </dgm:pt>
    <dgm:pt modelId="{12D4B508-39CE-4EF9-AE01-31F34C550826}" type="sibTrans" cxnId="{14FF55DE-FD84-4D21-A711-97F85F5FD5F9}">
      <dgm:prSet/>
      <dgm:spPr/>
      <dgm:t>
        <a:bodyPr/>
        <a:lstStyle/>
        <a:p>
          <a:endParaRPr lang="en-US"/>
        </a:p>
      </dgm:t>
    </dgm:pt>
    <dgm:pt modelId="{63F057A1-6DCC-48D9-B875-415BB6EDCF33}">
      <dgm:prSet/>
      <dgm:spPr/>
      <dgm:t>
        <a:bodyPr/>
        <a:lstStyle/>
        <a:p>
          <a:pPr>
            <a:defRPr b="1"/>
          </a:pPr>
          <a:r>
            <a:rPr lang="en-US"/>
            <a:t>July 2019</a:t>
          </a:r>
        </a:p>
      </dgm:t>
    </dgm:pt>
    <dgm:pt modelId="{B17A5F9D-F3D3-43F3-9B96-D328B4637728}" type="parTrans" cxnId="{5EB958E4-CD53-4C77-AB85-42761F7721A0}">
      <dgm:prSet/>
      <dgm:spPr/>
      <dgm:t>
        <a:bodyPr/>
        <a:lstStyle/>
        <a:p>
          <a:endParaRPr lang="en-US"/>
        </a:p>
      </dgm:t>
    </dgm:pt>
    <dgm:pt modelId="{F2E954B0-CFC8-4400-B623-618319F53D62}" type="sibTrans" cxnId="{5EB958E4-CD53-4C77-AB85-42761F7721A0}">
      <dgm:prSet/>
      <dgm:spPr/>
      <dgm:t>
        <a:bodyPr/>
        <a:lstStyle/>
        <a:p>
          <a:endParaRPr lang="en-US"/>
        </a:p>
      </dgm:t>
    </dgm:pt>
    <dgm:pt modelId="{8750D148-55BE-4EDF-9F10-4CA3F3B7AF3C}">
      <dgm:prSet/>
      <dgm:spPr/>
      <dgm:t>
        <a:bodyPr/>
        <a:lstStyle/>
        <a:p>
          <a:r>
            <a:rPr lang="en-US"/>
            <a:t>Boris Johnson becomes Prime Minister, promising a new withdrawal agreement</a:t>
          </a:r>
        </a:p>
      </dgm:t>
    </dgm:pt>
    <dgm:pt modelId="{A2E4DEE8-2E6E-4DB7-B719-05278C4DF21D}" type="parTrans" cxnId="{0056C680-8C3F-4C43-A0D1-DDF43A9DC2C6}">
      <dgm:prSet/>
      <dgm:spPr/>
      <dgm:t>
        <a:bodyPr/>
        <a:lstStyle/>
        <a:p>
          <a:endParaRPr lang="en-US"/>
        </a:p>
      </dgm:t>
    </dgm:pt>
    <dgm:pt modelId="{87C07EA3-B030-4D9E-A62C-BEBC77966D39}" type="sibTrans" cxnId="{0056C680-8C3F-4C43-A0D1-DDF43A9DC2C6}">
      <dgm:prSet/>
      <dgm:spPr/>
      <dgm:t>
        <a:bodyPr/>
        <a:lstStyle/>
        <a:p>
          <a:endParaRPr lang="en-US"/>
        </a:p>
      </dgm:t>
    </dgm:pt>
    <dgm:pt modelId="{2336DCCB-B7D5-4887-9C06-07FE63E4F6CC}">
      <dgm:prSet/>
      <dgm:spPr/>
      <dgm:t>
        <a:bodyPr/>
        <a:lstStyle/>
        <a:p>
          <a:pPr>
            <a:defRPr b="1"/>
          </a:pPr>
          <a:r>
            <a:rPr lang="en-US"/>
            <a:t>Sep. 2019</a:t>
          </a:r>
        </a:p>
      </dgm:t>
    </dgm:pt>
    <dgm:pt modelId="{7DCAF312-D334-4ABB-A1D7-47F388876BA6}" type="parTrans" cxnId="{024A296A-6A29-4575-BA47-6AEB08B4F86B}">
      <dgm:prSet/>
      <dgm:spPr/>
      <dgm:t>
        <a:bodyPr/>
        <a:lstStyle/>
        <a:p>
          <a:endParaRPr lang="en-US"/>
        </a:p>
      </dgm:t>
    </dgm:pt>
    <dgm:pt modelId="{3E21B785-ACB8-4B6B-B133-D950B957DFC5}" type="sibTrans" cxnId="{024A296A-6A29-4575-BA47-6AEB08B4F86B}">
      <dgm:prSet/>
      <dgm:spPr/>
      <dgm:t>
        <a:bodyPr/>
        <a:lstStyle/>
        <a:p>
          <a:endParaRPr lang="en-US"/>
        </a:p>
      </dgm:t>
    </dgm:pt>
    <dgm:pt modelId="{5EC94AC3-DCCE-43A4-B3FF-DC67B5214C06}">
      <dgm:prSet/>
      <dgm:spPr/>
      <dgm:t>
        <a:bodyPr/>
        <a:lstStyle/>
        <a:p>
          <a:r>
            <a:rPr lang="en-US"/>
            <a:t>Boris Johnson advises the Queen to prorogue Parliament for 34 days.</a:t>
          </a:r>
        </a:p>
      </dgm:t>
    </dgm:pt>
    <dgm:pt modelId="{60D6B5B0-8A25-470D-9AE6-4CEC81F16222}" type="parTrans" cxnId="{5708F0D1-DD6D-4DEC-9EE3-050350486E1B}">
      <dgm:prSet/>
      <dgm:spPr/>
      <dgm:t>
        <a:bodyPr/>
        <a:lstStyle/>
        <a:p>
          <a:endParaRPr lang="en-US"/>
        </a:p>
      </dgm:t>
    </dgm:pt>
    <dgm:pt modelId="{999DCEB8-90D8-4399-8A8D-19A60BC020ED}" type="sibTrans" cxnId="{5708F0D1-DD6D-4DEC-9EE3-050350486E1B}">
      <dgm:prSet/>
      <dgm:spPr/>
      <dgm:t>
        <a:bodyPr/>
        <a:lstStyle/>
        <a:p>
          <a:endParaRPr lang="en-US"/>
        </a:p>
      </dgm:t>
    </dgm:pt>
    <dgm:pt modelId="{D2E22342-ABB6-A443-8A44-BCF68BF1BFE3}" type="pres">
      <dgm:prSet presAssocID="{195AB9AF-ED6B-4FCB-AFF7-5F08224C010F}" presName="root" presStyleCnt="0">
        <dgm:presLayoutVars>
          <dgm:chMax/>
          <dgm:chPref/>
          <dgm:animLvl val="lvl"/>
        </dgm:presLayoutVars>
      </dgm:prSet>
      <dgm:spPr/>
    </dgm:pt>
    <dgm:pt modelId="{478B6D63-08A8-5845-B24F-63B28141F950}" type="pres">
      <dgm:prSet presAssocID="{195AB9AF-ED6B-4FCB-AFF7-5F08224C010F}" presName="divider" presStyleLbl="fgAcc1" presStyleIdx="0" presStyleCnt="1"/>
      <dgm:spPr/>
    </dgm:pt>
    <dgm:pt modelId="{B0FAF6C2-90A3-A649-BAE9-827F4B64B999}" type="pres">
      <dgm:prSet presAssocID="{195AB9AF-ED6B-4FCB-AFF7-5F08224C010F}" presName="nodes" presStyleCnt="0">
        <dgm:presLayoutVars>
          <dgm:chMax/>
          <dgm:chPref/>
          <dgm:animLvl val="lvl"/>
        </dgm:presLayoutVars>
      </dgm:prSet>
      <dgm:spPr/>
    </dgm:pt>
    <dgm:pt modelId="{4DFF4566-5139-614E-9E61-11E37F6A3098}" type="pres">
      <dgm:prSet presAssocID="{BEB5930C-32A0-4889-BBA6-F3478B69C8F0}" presName="composite" presStyleCnt="0"/>
      <dgm:spPr/>
    </dgm:pt>
    <dgm:pt modelId="{1D7D7EC4-AA8E-8341-9778-38271109ADE0}" type="pres">
      <dgm:prSet presAssocID="{BEB5930C-32A0-4889-BBA6-F3478B69C8F0}" presName="L1TextContainer" presStyleLbl="alignNode1" presStyleIdx="0" presStyleCnt="7">
        <dgm:presLayoutVars>
          <dgm:chMax val="1"/>
          <dgm:chPref val="1"/>
          <dgm:bulletEnabled val="1"/>
        </dgm:presLayoutVars>
      </dgm:prSet>
      <dgm:spPr/>
    </dgm:pt>
    <dgm:pt modelId="{98A7C593-2BC4-EF4A-8AC0-462C9E2C25A1}" type="pres">
      <dgm:prSet presAssocID="{BEB5930C-32A0-4889-BBA6-F3478B69C8F0}" presName="L2TextContainerWrapper" presStyleCnt="0">
        <dgm:presLayoutVars>
          <dgm:bulletEnabled val="1"/>
        </dgm:presLayoutVars>
      </dgm:prSet>
      <dgm:spPr/>
    </dgm:pt>
    <dgm:pt modelId="{87D41948-26E5-D248-8DCD-81BD3B1B75EC}" type="pres">
      <dgm:prSet presAssocID="{BEB5930C-32A0-4889-BBA6-F3478B69C8F0}" presName="L2TextContainer" presStyleLbl="bgAccFollowNode1" presStyleIdx="0" presStyleCnt="7"/>
      <dgm:spPr/>
    </dgm:pt>
    <dgm:pt modelId="{A0EF1DC4-8291-D648-B5A1-702DB25B7A2B}" type="pres">
      <dgm:prSet presAssocID="{BEB5930C-32A0-4889-BBA6-F3478B69C8F0}" presName="FlexibleEmptyPlaceHolder" presStyleCnt="0"/>
      <dgm:spPr/>
    </dgm:pt>
    <dgm:pt modelId="{E01F8184-7F15-884E-A6DD-7948CA58094C}" type="pres">
      <dgm:prSet presAssocID="{BEB5930C-32A0-4889-BBA6-F3478B69C8F0}" presName="ConnectLine" presStyleLbl="sibTrans1D1" presStyleIdx="0" presStyleCnt="7"/>
      <dgm:spPr/>
    </dgm:pt>
    <dgm:pt modelId="{F5EFEB73-C287-BE4A-B4E8-82D021EC4B1F}" type="pres">
      <dgm:prSet presAssocID="{BEB5930C-32A0-4889-BBA6-F3478B69C8F0}" presName="ConnectorPoint" presStyleLbl="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335CA71-17A3-C841-8C8C-6504487745E5}" type="pres">
      <dgm:prSet presAssocID="{BEB5930C-32A0-4889-BBA6-F3478B69C8F0}" presName="EmptyPlaceHolder" presStyleCnt="0"/>
      <dgm:spPr/>
    </dgm:pt>
    <dgm:pt modelId="{CDCC5796-014E-5C48-88E6-D98B7C2E4685}" type="pres">
      <dgm:prSet presAssocID="{C35A8C25-2D93-4FC0-AD78-02E9733CA594}" presName="spaceBetweenRectangles" presStyleCnt="0"/>
      <dgm:spPr/>
    </dgm:pt>
    <dgm:pt modelId="{09929E07-0147-3844-BD68-E5A1209043A1}" type="pres">
      <dgm:prSet presAssocID="{5B4F0153-4E0A-4BBA-9947-7375DDC21576}" presName="composite" presStyleCnt="0"/>
      <dgm:spPr/>
    </dgm:pt>
    <dgm:pt modelId="{61B5C8A7-8A41-5245-B465-6FCF1B51B04E}" type="pres">
      <dgm:prSet presAssocID="{5B4F0153-4E0A-4BBA-9947-7375DDC21576}" presName="L1TextContainer" presStyleLbl="alignNode1" presStyleIdx="1" presStyleCnt="7">
        <dgm:presLayoutVars>
          <dgm:chMax val="1"/>
          <dgm:chPref val="1"/>
          <dgm:bulletEnabled val="1"/>
        </dgm:presLayoutVars>
      </dgm:prSet>
      <dgm:spPr/>
    </dgm:pt>
    <dgm:pt modelId="{2A51D8CA-008E-AA42-8D6B-5A38180A9CB6}" type="pres">
      <dgm:prSet presAssocID="{5B4F0153-4E0A-4BBA-9947-7375DDC21576}" presName="L2TextContainerWrapper" presStyleCnt="0">
        <dgm:presLayoutVars>
          <dgm:bulletEnabled val="1"/>
        </dgm:presLayoutVars>
      </dgm:prSet>
      <dgm:spPr/>
    </dgm:pt>
    <dgm:pt modelId="{75D98FCB-C2AE-2E4E-88A9-B892FABB9ED3}" type="pres">
      <dgm:prSet presAssocID="{5B4F0153-4E0A-4BBA-9947-7375DDC21576}" presName="L2TextContainer" presStyleLbl="bgAccFollowNode1" presStyleIdx="1" presStyleCnt="7"/>
      <dgm:spPr/>
    </dgm:pt>
    <dgm:pt modelId="{11D07C86-7815-A345-B7A8-9213F3BDB778}" type="pres">
      <dgm:prSet presAssocID="{5B4F0153-4E0A-4BBA-9947-7375DDC21576}" presName="FlexibleEmptyPlaceHolder" presStyleCnt="0"/>
      <dgm:spPr/>
    </dgm:pt>
    <dgm:pt modelId="{1C5EEE62-EE54-3647-8215-8C897321FFAB}" type="pres">
      <dgm:prSet presAssocID="{5B4F0153-4E0A-4BBA-9947-7375DDC21576}" presName="ConnectLine" presStyleLbl="sibTrans1D1" presStyleIdx="1" presStyleCnt="7"/>
      <dgm:spPr/>
    </dgm:pt>
    <dgm:pt modelId="{918B7091-F0DF-C14F-9A52-96850EA2C69D}" type="pres">
      <dgm:prSet presAssocID="{5B4F0153-4E0A-4BBA-9947-7375DDC21576}" presName="ConnectorPoint" presStyleLbl="node1" presStyleIdx="1" presStyleCnt="7"/>
      <dgm:spPr>
        <a:solidFill>
          <a:schemeClr val="accent5">
            <a:hueOff val="-1126424"/>
            <a:satOff val="-2903"/>
            <a:lumOff val="-1961"/>
            <a:alphaOff val="0"/>
          </a:schemeClr>
        </a:solidFill>
        <a:ln w="6350" cap="flat" cmpd="sng" algn="ctr">
          <a:solidFill>
            <a:schemeClr val="lt1">
              <a:hueOff val="0"/>
              <a:satOff val="0"/>
              <a:lumOff val="0"/>
              <a:alphaOff val="0"/>
            </a:schemeClr>
          </a:solidFill>
          <a:prstDash val="solid"/>
          <a:miter lim="800000"/>
        </a:ln>
        <a:effectLst/>
      </dgm:spPr>
    </dgm:pt>
    <dgm:pt modelId="{9131DA7B-CAFE-3D4A-A765-25B26DABB4DA}" type="pres">
      <dgm:prSet presAssocID="{5B4F0153-4E0A-4BBA-9947-7375DDC21576}" presName="EmptyPlaceHolder" presStyleCnt="0"/>
      <dgm:spPr/>
    </dgm:pt>
    <dgm:pt modelId="{E245AADC-078A-0D49-B042-0B89D3DC47D9}" type="pres">
      <dgm:prSet presAssocID="{D8D81D6B-6935-4D2F-BBE0-94661819B1B2}" presName="spaceBetweenRectangles" presStyleCnt="0"/>
      <dgm:spPr/>
    </dgm:pt>
    <dgm:pt modelId="{1F447C85-D3CC-4F49-BFCD-0FB9931CFC0B}" type="pres">
      <dgm:prSet presAssocID="{D70091BC-0D89-45EB-A613-AEBEC3077998}" presName="composite" presStyleCnt="0"/>
      <dgm:spPr/>
    </dgm:pt>
    <dgm:pt modelId="{005B335E-E256-6A49-B1F3-950FE7F1EA61}" type="pres">
      <dgm:prSet presAssocID="{D70091BC-0D89-45EB-A613-AEBEC3077998}" presName="L1TextContainer" presStyleLbl="alignNode1" presStyleIdx="2" presStyleCnt="7">
        <dgm:presLayoutVars>
          <dgm:chMax val="1"/>
          <dgm:chPref val="1"/>
          <dgm:bulletEnabled val="1"/>
        </dgm:presLayoutVars>
      </dgm:prSet>
      <dgm:spPr/>
    </dgm:pt>
    <dgm:pt modelId="{CCB905A2-C2EC-B149-AA21-7E3B242D7FE0}" type="pres">
      <dgm:prSet presAssocID="{D70091BC-0D89-45EB-A613-AEBEC3077998}" presName="L2TextContainerWrapper" presStyleCnt="0">
        <dgm:presLayoutVars>
          <dgm:bulletEnabled val="1"/>
        </dgm:presLayoutVars>
      </dgm:prSet>
      <dgm:spPr/>
    </dgm:pt>
    <dgm:pt modelId="{95F2B68A-6F10-A64E-85F2-24F52377091D}" type="pres">
      <dgm:prSet presAssocID="{D70091BC-0D89-45EB-A613-AEBEC3077998}" presName="L2TextContainer" presStyleLbl="bgAccFollowNode1" presStyleIdx="2" presStyleCnt="7"/>
      <dgm:spPr/>
    </dgm:pt>
    <dgm:pt modelId="{149C3248-A1FD-6241-9AC5-895C97C5BCB6}" type="pres">
      <dgm:prSet presAssocID="{D70091BC-0D89-45EB-A613-AEBEC3077998}" presName="FlexibleEmptyPlaceHolder" presStyleCnt="0"/>
      <dgm:spPr/>
    </dgm:pt>
    <dgm:pt modelId="{E7B1B36E-EF30-6848-8D65-467E0802188B}" type="pres">
      <dgm:prSet presAssocID="{D70091BC-0D89-45EB-A613-AEBEC3077998}" presName="ConnectLine" presStyleLbl="sibTrans1D1" presStyleIdx="2" presStyleCnt="7"/>
      <dgm:spPr/>
    </dgm:pt>
    <dgm:pt modelId="{C3B3A487-5087-1748-B9DB-F3FF403FA4E2}" type="pres">
      <dgm:prSet presAssocID="{D70091BC-0D89-45EB-A613-AEBEC3077998}" presName="ConnectorPoint" presStyleLbl="node1" presStyleIdx="2" presStyleCnt="7"/>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6D4D782D-3B74-F349-9544-6EDBA891EA15}" type="pres">
      <dgm:prSet presAssocID="{D70091BC-0D89-45EB-A613-AEBEC3077998}" presName="EmptyPlaceHolder" presStyleCnt="0"/>
      <dgm:spPr/>
    </dgm:pt>
    <dgm:pt modelId="{04254B09-4501-9948-9540-49223A5C6CF9}" type="pres">
      <dgm:prSet presAssocID="{98E4ECEE-01C1-4A90-929A-8945D22E34DF}" presName="spaceBetweenRectangles" presStyleCnt="0"/>
      <dgm:spPr/>
    </dgm:pt>
    <dgm:pt modelId="{B45FB09A-9B65-2040-BF96-5CC8B571323A}" type="pres">
      <dgm:prSet presAssocID="{43035E39-C041-49D7-B3AD-2FE2B0AA8717}" presName="composite" presStyleCnt="0"/>
      <dgm:spPr/>
    </dgm:pt>
    <dgm:pt modelId="{C50A92C5-2C20-D646-9C8C-AC64783CA4ED}" type="pres">
      <dgm:prSet presAssocID="{43035E39-C041-49D7-B3AD-2FE2B0AA8717}" presName="L1TextContainer" presStyleLbl="alignNode1" presStyleIdx="3" presStyleCnt="7">
        <dgm:presLayoutVars>
          <dgm:chMax val="1"/>
          <dgm:chPref val="1"/>
          <dgm:bulletEnabled val="1"/>
        </dgm:presLayoutVars>
      </dgm:prSet>
      <dgm:spPr/>
    </dgm:pt>
    <dgm:pt modelId="{B1AC85B0-7312-5141-9D0E-62FC860766BB}" type="pres">
      <dgm:prSet presAssocID="{43035E39-C041-49D7-B3AD-2FE2B0AA8717}" presName="L2TextContainerWrapper" presStyleCnt="0">
        <dgm:presLayoutVars>
          <dgm:bulletEnabled val="1"/>
        </dgm:presLayoutVars>
      </dgm:prSet>
      <dgm:spPr/>
    </dgm:pt>
    <dgm:pt modelId="{510A1DA8-B865-3446-AF18-A9035AE5E927}" type="pres">
      <dgm:prSet presAssocID="{43035E39-C041-49D7-B3AD-2FE2B0AA8717}" presName="L2TextContainer" presStyleLbl="bgAccFollowNode1" presStyleIdx="3" presStyleCnt="7"/>
      <dgm:spPr/>
    </dgm:pt>
    <dgm:pt modelId="{079EECF8-3257-3D40-9512-2A523DDA7B3D}" type="pres">
      <dgm:prSet presAssocID="{43035E39-C041-49D7-B3AD-2FE2B0AA8717}" presName="FlexibleEmptyPlaceHolder" presStyleCnt="0"/>
      <dgm:spPr/>
    </dgm:pt>
    <dgm:pt modelId="{93737A2B-31C1-1A4A-8BDC-9A0AB40F5E6C}" type="pres">
      <dgm:prSet presAssocID="{43035E39-C041-49D7-B3AD-2FE2B0AA8717}" presName="ConnectLine" presStyleLbl="sibTrans1D1" presStyleIdx="3" presStyleCnt="7"/>
      <dgm:spPr/>
    </dgm:pt>
    <dgm:pt modelId="{92BA7116-FD62-AE4B-805C-70FC09A29402}" type="pres">
      <dgm:prSet presAssocID="{43035E39-C041-49D7-B3AD-2FE2B0AA8717}" presName="ConnectorPoint" presStyleLbl="node1" presStyleIdx="3" presStyleCnt="7"/>
      <dgm:spPr>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gm:spPr>
    </dgm:pt>
    <dgm:pt modelId="{90C9DE05-7FE4-D847-AEBB-1D24F2AD310E}" type="pres">
      <dgm:prSet presAssocID="{43035E39-C041-49D7-B3AD-2FE2B0AA8717}" presName="EmptyPlaceHolder" presStyleCnt="0"/>
      <dgm:spPr/>
    </dgm:pt>
    <dgm:pt modelId="{D1302135-6A60-DF4E-A000-CD506F8F2069}" type="pres">
      <dgm:prSet presAssocID="{93D56E8A-B187-4704-8DC0-83552A301F92}" presName="spaceBetweenRectangles" presStyleCnt="0"/>
      <dgm:spPr/>
    </dgm:pt>
    <dgm:pt modelId="{3A15C5CD-0BE1-1A46-A194-396041178B06}" type="pres">
      <dgm:prSet presAssocID="{38923AF8-2B7E-409D-A8DC-8B18B79D7B80}" presName="composite" presStyleCnt="0"/>
      <dgm:spPr/>
    </dgm:pt>
    <dgm:pt modelId="{6547A33C-4122-764B-B0CC-2910C2977DAC}" type="pres">
      <dgm:prSet presAssocID="{38923AF8-2B7E-409D-A8DC-8B18B79D7B80}" presName="L1TextContainer" presStyleLbl="alignNode1" presStyleIdx="4" presStyleCnt="7">
        <dgm:presLayoutVars>
          <dgm:chMax val="1"/>
          <dgm:chPref val="1"/>
          <dgm:bulletEnabled val="1"/>
        </dgm:presLayoutVars>
      </dgm:prSet>
      <dgm:spPr/>
    </dgm:pt>
    <dgm:pt modelId="{E5777BD1-E794-2F45-89AF-472581811ACD}" type="pres">
      <dgm:prSet presAssocID="{38923AF8-2B7E-409D-A8DC-8B18B79D7B80}" presName="L2TextContainerWrapper" presStyleCnt="0">
        <dgm:presLayoutVars>
          <dgm:bulletEnabled val="1"/>
        </dgm:presLayoutVars>
      </dgm:prSet>
      <dgm:spPr/>
    </dgm:pt>
    <dgm:pt modelId="{50D3AD97-D290-5448-AD72-15EC2A3952D6}" type="pres">
      <dgm:prSet presAssocID="{38923AF8-2B7E-409D-A8DC-8B18B79D7B80}" presName="L2TextContainer" presStyleLbl="bgAccFollowNode1" presStyleIdx="4" presStyleCnt="7"/>
      <dgm:spPr/>
    </dgm:pt>
    <dgm:pt modelId="{4DC9AF00-CD1E-2E49-B291-F6F6E833A05B}" type="pres">
      <dgm:prSet presAssocID="{38923AF8-2B7E-409D-A8DC-8B18B79D7B80}" presName="FlexibleEmptyPlaceHolder" presStyleCnt="0"/>
      <dgm:spPr/>
    </dgm:pt>
    <dgm:pt modelId="{CFD1B324-9113-C140-A754-C71051CEC1C5}" type="pres">
      <dgm:prSet presAssocID="{38923AF8-2B7E-409D-A8DC-8B18B79D7B80}" presName="ConnectLine" presStyleLbl="sibTrans1D1" presStyleIdx="4" presStyleCnt="7"/>
      <dgm:spPr/>
    </dgm:pt>
    <dgm:pt modelId="{6E86BFE0-9ACD-D74A-86B8-79E051C77EFA}" type="pres">
      <dgm:prSet presAssocID="{38923AF8-2B7E-409D-A8DC-8B18B79D7B80}" presName="ConnectorPoint" presStyleLbl="node1" presStyleIdx="4" presStyleCnt="7"/>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3ECA1CF2-8717-FB42-B6D8-CC30B94F79A5}" type="pres">
      <dgm:prSet presAssocID="{38923AF8-2B7E-409D-A8DC-8B18B79D7B80}" presName="EmptyPlaceHolder" presStyleCnt="0"/>
      <dgm:spPr/>
    </dgm:pt>
    <dgm:pt modelId="{2AB0009F-5263-1844-B829-09064CD427AC}" type="pres">
      <dgm:prSet presAssocID="{6BCED94F-A6FC-437E-A4AC-10841F2934A0}" presName="spaceBetweenRectangles" presStyleCnt="0"/>
      <dgm:spPr/>
    </dgm:pt>
    <dgm:pt modelId="{734E1A34-8082-F344-AE85-D7B0AE75E922}" type="pres">
      <dgm:prSet presAssocID="{63F057A1-6DCC-48D9-B875-415BB6EDCF33}" presName="composite" presStyleCnt="0"/>
      <dgm:spPr/>
    </dgm:pt>
    <dgm:pt modelId="{A3F9B049-3C01-5949-AF47-5E2D9717188E}" type="pres">
      <dgm:prSet presAssocID="{63F057A1-6DCC-48D9-B875-415BB6EDCF33}" presName="L1TextContainer" presStyleLbl="alignNode1" presStyleIdx="5" presStyleCnt="7">
        <dgm:presLayoutVars>
          <dgm:chMax val="1"/>
          <dgm:chPref val="1"/>
          <dgm:bulletEnabled val="1"/>
        </dgm:presLayoutVars>
      </dgm:prSet>
      <dgm:spPr/>
    </dgm:pt>
    <dgm:pt modelId="{6D528537-ED4E-CF44-BFD4-29002A869629}" type="pres">
      <dgm:prSet presAssocID="{63F057A1-6DCC-48D9-B875-415BB6EDCF33}" presName="L2TextContainerWrapper" presStyleCnt="0">
        <dgm:presLayoutVars>
          <dgm:bulletEnabled val="1"/>
        </dgm:presLayoutVars>
      </dgm:prSet>
      <dgm:spPr/>
    </dgm:pt>
    <dgm:pt modelId="{492FFFCA-3C3D-6544-B7A1-FB1973BC126F}" type="pres">
      <dgm:prSet presAssocID="{63F057A1-6DCC-48D9-B875-415BB6EDCF33}" presName="L2TextContainer" presStyleLbl="bgAccFollowNode1" presStyleIdx="5" presStyleCnt="7"/>
      <dgm:spPr/>
    </dgm:pt>
    <dgm:pt modelId="{A36E9FD6-F44C-B54B-976A-CFF3961F6058}" type="pres">
      <dgm:prSet presAssocID="{63F057A1-6DCC-48D9-B875-415BB6EDCF33}" presName="FlexibleEmptyPlaceHolder" presStyleCnt="0"/>
      <dgm:spPr/>
    </dgm:pt>
    <dgm:pt modelId="{C1EB0E06-8C9E-8143-BE88-F8BD865C2E55}" type="pres">
      <dgm:prSet presAssocID="{63F057A1-6DCC-48D9-B875-415BB6EDCF33}" presName="ConnectLine" presStyleLbl="sibTrans1D1" presStyleIdx="5" presStyleCnt="7"/>
      <dgm:spPr/>
    </dgm:pt>
    <dgm:pt modelId="{80019ED9-F163-8540-9168-2D4FD6FB754C}" type="pres">
      <dgm:prSet presAssocID="{63F057A1-6DCC-48D9-B875-415BB6EDCF33}" presName="ConnectorPoint" presStyleLbl="node1" presStyleIdx="5" presStyleCnt="7"/>
      <dgm:spPr>
        <a:solidFill>
          <a:schemeClr val="accent5">
            <a:hueOff val="-5632119"/>
            <a:satOff val="-14516"/>
            <a:lumOff val="-9804"/>
            <a:alphaOff val="0"/>
          </a:schemeClr>
        </a:solidFill>
        <a:ln w="6350" cap="flat" cmpd="sng" algn="ctr">
          <a:solidFill>
            <a:schemeClr val="lt1">
              <a:hueOff val="0"/>
              <a:satOff val="0"/>
              <a:lumOff val="0"/>
              <a:alphaOff val="0"/>
            </a:schemeClr>
          </a:solidFill>
          <a:prstDash val="solid"/>
          <a:miter lim="800000"/>
        </a:ln>
        <a:effectLst/>
      </dgm:spPr>
    </dgm:pt>
    <dgm:pt modelId="{83540BB6-CB9D-624B-958D-4FA468CD286D}" type="pres">
      <dgm:prSet presAssocID="{63F057A1-6DCC-48D9-B875-415BB6EDCF33}" presName="EmptyPlaceHolder" presStyleCnt="0"/>
      <dgm:spPr/>
    </dgm:pt>
    <dgm:pt modelId="{DDEEB43D-BB3F-FE48-8890-F42F5511104C}" type="pres">
      <dgm:prSet presAssocID="{F2E954B0-CFC8-4400-B623-618319F53D62}" presName="spaceBetweenRectangles" presStyleCnt="0"/>
      <dgm:spPr/>
    </dgm:pt>
    <dgm:pt modelId="{15B98E98-D5CF-8E46-9CC6-3A1E33244534}" type="pres">
      <dgm:prSet presAssocID="{2336DCCB-B7D5-4887-9C06-07FE63E4F6CC}" presName="composite" presStyleCnt="0"/>
      <dgm:spPr/>
    </dgm:pt>
    <dgm:pt modelId="{7A384677-0BC1-BC48-A028-28BBAD71F65F}" type="pres">
      <dgm:prSet presAssocID="{2336DCCB-B7D5-4887-9C06-07FE63E4F6CC}" presName="L1TextContainer" presStyleLbl="alignNode1" presStyleIdx="6" presStyleCnt="7">
        <dgm:presLayoutVars>
          <dgm:chMax val="1"/>
          <dgm:chPref val="1"/>
          <dgm:bulletEnabled val="1"/>
        </dgm:presLayoutVars>
      </dgm:prSet>
      <dgm:spPr/>
    </dgm:pt>
    <dgm:pt modelId="{C25B6AE4-6F47-AE43-9DA6-220B358F6783}" type="pres">
      <dgm:prSet presAssocID="{2336DCCB-B7D5-4887-9C06-07FE63E4F6CC}" presName="L2TextContainerWrapper" presStyleCnt="0">
        <dgm:presLayoutVars>
          <dgm:bulletEnabled val="1"/>
        </dgm:presLayoutVars>
      </dgm:prSet>
      <dgm:spPr/>
    </dgm:pt>
    <dgm:pt modelId="{C7C12CFB-EDD6-8743-9967-BCA62980992B}" type="pres">
      <dgm:prSet presAssocID="{2336DCCB-B7D5-4887-9C06-07FE63E4F6CC}" presName="L2TextContainer" presStyleLbl="bgAccFollowNode1" presStyleIdx="6" presStyleCnt="7"/>
      <dgm:spPr/>
    </dgm:pt>
    <dgm:pt modelId="{1CA2237B-C091-DE41-AC22-F4C2C344EFFD}" type="pres">
      <dgm:prSet presAssocID="{2336DCCB-B7D5-4887-9C06-07FE63E4F6CC}" presName="FlexibleEmptyPlaceHolder" presStyleCnt="0"/>
      <dgm:spPr/>
    </dgm:pt>
    <dgm:pt modelId="{9323EC2D-718A-3149-9BF6-B8DF8FC80A29}" type="pres">
      <dgm:prSet presAssocID="{2336DCCB-B7D5-4887-9C06-07FE63E4F6CC}" presName="ConnectLine" presStyleLbl="sibTrans1D1" presStyleIdx="6" presStyleCnt="7"/>
      <dgm:spPr/>
    </dgm:pt>
    <dgm:pt modelId="{E2C4B16B-7891-4B40-88DC-8ACC3E0C676E}" type="pres">
      <dgm:prSet presAssocID="{2336DCCB-B7D5-4887-9C06-07FE63E4F6CC}" presName="ConnectorPoint" presStyleLbl="node1" presStyleIdx="6" presStyleCnt="7"/>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E0E753EE-E9AC-B344-B295-30F1960A6B57}" type="pres">
      <dgm:prSet presAssocID="{2336DCCB-B7D5-4887-9C06-07FE63E4F6CC}" presName="EmptyPlaceHolder" presStyleCnt="0"/>
      <dgm:spPr/>
    </dgm:pt>
  </dgm:ptLst>
  <dgm:cxnLst>
    <dgm:cxn modelId="{9E68F906-B7D9-774F-A17A-909A24501915}" type="presOf" srcId="{195AB9AF-ED6B-4FCB-AFF7-5F08224C010F}" destId="{D2E22342-ABB6-A443-8A44-BCF68BF1BFE3}" srcOrd="0" destOrd="0" presId="urn:microsoft.com/office/officeart/2017/3/layout/HorizontalLabelsTimeline"/>
    <dgm:cxn modelId="{DC69B50D-9976-4EB7-814A-DA02B21700BA}" srcId="{195AB9AF-ED6B-4FCB-AFF7-5F08224C010F}" destId="{38923AF8-2B7E-409D-A8DC-8B18B79D7B80}" srcOrd="4" destOrd="0" parTransId="{D6ACA084-B396-429B-8584-F8969195F631}" sibTransId="{6BCED94F-A6FC-437E-A4AC-10841F2934A0}"/>
    <dgm:cxn modelId="{CD97DB14-66B4-473B-9D96-15AE6ADD7842}" srcId="{5B4F0153-4E0A-4BBA-9947-7375DDC21576}" destId="{75011678-E5DA-45C0-A259-A1D34058DBC1}" srcOrd="0" destOrd="0" parTransId="{77A476A8-9290-45DF-98F4-C2DA9AD50669}" sibTransId="{68338039-C75A-49DF-8D42-C169356A3076}"/>
    <dgm:cxn modelId="{7FDB891B-8CDB-E24A-9492-25C6920D429B}" type="presOf" srcId="{43035E39-C041-49D7-B3AD-2FE2B0AA8717}" destId="{C50A92C5-2C20-D646-9C8C-AC64783CA4ED}" srcOrd="0" destOrd="0" presId="urn:microsoft.com/office/officeart/2017/3/layout/HorizontalLabelsTimeline"/>
    <dgm:cxn modelId="{D5ADA525-44AF-4A65-A24C-7B28FC56821A}" srcId="{43035E39-C041-49D7-B3AD-2FE2B0AA8717}" destId="{942F4D09-5BEE-482E-948C-13C7298D7A6E}" srcOrd="0" destOrd="0" parTransId="{215ECC33-A9E8-4797-B7D8-4F7B84145B04}" sibTransId="{74118A61-0B46-4E31-8B65-E6AD1217B4F9}"/>
    <dgm:cxn modelId="{D49F025E-6C64-E947-8E96-AA50F010F980}" type="presOf" srcId="{38923AF8-2B7E-409D-A8DC-8B18B79D7B80}" destId="{6547A33C-4122-764B-B0CC-2910C2977DAC}" srcOrd="0" destOrd="0" presId="urn:microsoft.com/office/officeart/2017/3/layout/HorizontalLabelsTimeline"/>
    <dgm:cxn modelId="{B5D4BE62-0291-024B-AB65-966DE9C24408}" type="presOf" srcId="{5B4F0153-4E0A-4BBA-9947-7375DDC21576}" destId="{61B5C8A7-8A41-5245-B465-6FCF1B51B04E}" srcOrd="0" destOrd="0" presId="urn:microsoft.com/office/officeart/2017/3/layout/HorizontalLabelsTimeline"/>
    <dgm:cxn modelId="{79B25563-A59E-E548-9747-45E9F38F8946}" type="presOf" srcId="{5EC94AC3-DCCE-43A4-B3FF-DC67B5214C06}" destId="{C7C12CFB-EDD6-8743-9967-BCA62980992B}" srcOrd="0" destOrd="0" presId="urn:microsoft.com/office/officeart/2017/3/layout/HorizontalLabelsTimeline"/>
    <dgm:cxn modelId="{2FD41046-C7C1-4286-ABB3-B0EA6B2A6F75}" srcId="{D70091BC-0D89-45EB-A613-AEBEC3077998}" destId="{099C29E4-5545-437E-BD9C-91F9B0E95F40}" srcOrd="0" destOrd="0" parTransId="{BED8A7FD-A6ED-41A8-B5CE-6AB74334CB2A}" sibTransId="{F5AF55D8-3A8B-4D9F-8780-E9917F5FCA10}"/>
    <dgm:cxn modelId="{A2B47847-48E8-465C-B2CF-9F3416E780D1}" srcId="{195AB9AF-ED6B-4FCB-AFF7-5F08224C010F}" destId="{5B4F0153-4E0A-4BBA-9947-7375DDC21576}" srcOrd="1" destOrd="0" parTransId="{D1503A0D-328E-4EED-969A-215A747E3580}" sibTransId="{D8D81D6B-6935-4D2F-BBE0-94661819B1B2}"/>
    <dgm:cxn modelId="{024A296A-6A29-4575-BA47-6AEB08B4F86B}" srcId="{195AB9AF-ED6B-4FCB-AFF7-5F08224C010F}" destId="{2336DCCB-B7D5-4887-9C06-07FE63E4F6CC}" srcOrd="6" destOrd="0" parTransId="{7DCAF312-D334-4ABB-A1D7-47F388876BA6}" sibTransId="{3E21B785-ACB8-4B6B-B133-D950B957DFC5}"/>
    <dgm:cxn modelId="{E0776654-E81D-4848-9CBE-7C1D936D486B}" type="presOf" srcId="{942F4D09-5BEE-482E-948C-13C7298D7A6E}" destId="{510A1DA8-B865-3446-AF18-A9035AE5E927}" srcOrd="0" destOrd="0" presId="urn:microsoft.com/office/officeart/2017/3/layout/HorizontalLabelsTimeline"/>
    <dgm:cxn modelId="{0056C680-8C3F-4C43-A0D1-DDF43A9DC2C6}" srcId="{63F057A1-6DCC-48D9-B875-415BB6EDCF33}" destId="{8750D148-55BE-4EDF-9F10-4CA3F3B7AF3C}" srcOrd="0" destOrd="0" parTransId="{A2E4DEE8-2E6E-4DB7-B719-05278C4DF21D}" sibTransId="{87C07EA3-B030-4D9E-A62C-BEBC77966D39}"/>
    <dgm:cxn modelId="{277AB48C-6DAE-434F-A3A2-7254804F421A}" type="presOf" srcId="{2336DCCB-B7D5-4887-9C06-07FE63E4F6CC}" destId="{7A384677-0BC1-BC48-A028-28BBAD71F65F}" srcOrd="0" destOrd="0" presId="urn:microsoft.com/office/officeart/2017/3/layout/HorizontalLabelsTimeline"/>
    <dgm:cxn modelId="{D8A9378D-9D01-9B41-8FBA-8EF341FB9A28}" type="presOf" srcId="{D70091BC-0D89-45EB-A613-AEBEC3077998}" destId="{005B335E-E256-6A49-B1F3-950FE7F1EA61}" srcOrd="0" destOrd="0" presId="urn:microsoft.com/office/officeart/2017/3/layout/HorizontalLabelsTimeline"/>
    <dgm:cxn modelId="{FE3E37AB-7CB0-7A44-A527-66E40BC459F4}" type="presOf" srcId="{099C29E4-5545-437E-BD9C-91F9B0E95F40}" destId="{95F2B68A-6F10-A64E-85F2-24F52377091D}" srcOrd="0" destOrd="0" presId="urn:microsoft.com/office/officeart/2017/3/layout/HorizontalLabelsTimeline"/>
    <dgm:cxn modelId="{EA39D5AD-BDAE-4A66-8165-5DD7AF61F296}" srcId="{195AB9AF-ED6B-4FCB-AFF7-5F08224C010F}" destId="{BEB5930C-32A0-4889-BBA6-F3478B69C8F0}" srcOrd="0" destOrd="0" parTransId="{E471EB94-0D84-42C3-9732-56A5C4D6A871}" sibTransId="{C35A8C25-2D93-4FC0-AD78-02E9733CA594}"/>
    <dgm:cxn modelId="{2DAA84AE-D91C-49DA-A483-616035A56CA5}" srcId="{195AB9AF-ED6B-4FCB-AFF7-5F08224C010F}" destId="{D70091BC-0D89-45EB-A613-AEBEC3077998}" srcOrd="2" destOrd="0" parTransId="{788E8F01-732A-49B3-9257-42197131B149}" sibTransId="{98E4ECEE-01C1-4A90-929A-8945D22E34DF}"/>
    <dgm:cxn modelId="{B8DFD3BA-5EFE-4FB0-8D0D-DC2E599C8BA3}" srcId="{195AB9AF-ED6B-4FCB-AFF7-5F08224C010F}" destId="{43035E39-C041-49D7-B3AD-2FE2B0AA8717}" srcOrd="3" destOrd="0" parTransId="{3E950B09-73CD-49C2-BC05-5C95B6DC65BE}" sibTransId="{93D56E8A-B187-4704-8DC0-83552A301F92}"/>
    <dgm:cxn modelId="{78A11EC1-E647-E44E-937A-83B0E3391F1B}" type="presOf" srcId="{BEB5930C-32A0-4889-BBA6-F3478B69C8F0}" destId="{1D7D7EC4-AA8E-8341-9778-38271109ADE0}" srcOrd="0" destOrd="0" presId="urn:microsoft.com/office/officeart/2017/3/layout/HorizontalLabelsTimeline"/>
    <dgm:cxn modelId="{BBD1C9CD-E296-854F-BC38-6B18572A1456}" type="presOf" srcId="{46EFEAD8-9B9B-4751-AB41-3B55E14209A4}" destId="{87D41948-26E5-D248-8DCD-81BD3B1B75EC}" srcOrd="0" destOrd="0" presId="urn:microsoft.com/office/officeart/2017/3/layout/HorizontalLabelsTimeline"/>
    <dgm:cxn modelId="{5708F0D1-DD6D-4DEC-9EE3-050350486E1B}" srcId="{2336DCCB-B7D5-4887-9C06-07FE63E4F6CC}" destId="{5EC94AC3-DCCE-43A4-B3FF-DC67B5214C06}" srcOrd="0" destOrd="0" parTransId="{60D6B5B0-8A25-470D-9AE6-4CEC81F16222}" sibTransId="{999DCEB8-90D8-4399-8A8D-19A60BC020ED}"/>
    <dgm:cxn modelId="{B3F981D4-CBDD-8449-8306-D49C640F7016}" type="presOf" srcId="{89E66EAE-B8A5-4371-9919-2D7731AAF303}" destId="{50D3AD97-D290-5448-AD72-15EC2A3952D6}" srcOrd="0" destOrd="0" presId="urn:microsoft.com/office/officeart/2017/3/layout/HorizontalLabelsTimeline"/>
    <dgm:cxn modelId="{F7DA48DD-7615-421B-861D-489B8B9A4873}" srcId="{BEB5930C-32A0-4889-BBA6-F3478B69C8F0}" destId="{46EFEAD8-9B9B-4751-AB41-3B55E14209A4}" srcOrd="0" destOrd="0" parTransId="{146FF59E-307E-418E-9B7E-73796731C93F}" sibTransId="{22361C7F-B217-4E2D-AE67-B5DACCA8BF27}"/>
    <dgm:cxn modelId="{57D27FDD-D6AA-3D46-B6E8-C8A64423D213}" type="presOf" srcId="{63F057A1-6DCC-48D9-B875-415BB6EDCF33}" destId="{A3F9B049-3C01-5949-AF47-5E2D9717188E}" srcOrd="0" destOrd="0" presId="urn:microsoft.com/office/officeart/2017/3/layout/HorizontalLabelsTimeline"/>
    <dgm:cxn modelId="{14FF55DE-FD84-4D21-A711-97F85F5FD5F9}" srcId="{38923AF8-2B7E-409D-A8DC-8B18B79D7B80}" destId="{89E66EAE-B8A5-4371-9919-2D7731AAF303}" srcOrd="0" destOrd="0" parTransId="{48D37539-49DC-4D25-B42F-386F7981BBCB}" sibTransId="{12D4B508-39CE-4EF9-AE01-31F34C550826}"/>
    <dgm:cxn modelId="{5EB958E4-CD53-4C77-AB85-42761F7721A0}" srcId="{195AB9AF-ED6B-4FCB-AFF7-5F08224C010F}" destId="{63F057A1-6DCC-48D9-B875-415BB6EDCF33}" srcOrd="5" destOrd="0" parTransId="{B17A5F9D-F3D3-43F3-9B96-D328B4637728}" sibTransId="{F2E954B0-CFC8-4400-B623-618319F53D62}"/>
    <dgm:cxn modelId="{6D6FFEF6-CB7E-AE49-90E2-4C9D989F365B}" type="presOf" srcId="{8750D148-55BE-4EDF-9F10-4CA3F3B7AF3C}" destId="{492FFFCA-3C3D-6544-B7A1-FB1973BC126F}" srcOrd="0" destOrd="0" presId="urn:microsoft.com/office/officeart/2017/3/layout/HorizontalLabelsTimeline"/>
    <dgm:cxn modelId="{3C975BF9-BD30-264E-A73C-672D11DB6B29}" type="presOf" srcId="{75011678-E5DA-45C0-A259-A1D34058DBC1}" destId="{75D98FCB-C2AE-2E4E-88A9-B892FABB9ED3}" srcOrd="0" destOrd="0" presId="urn:microsoft.com/office/officeart/2017/3/layout/HorizontalLabelsTimeline"/>
    <dgm:cxn modelId="{4C3D8BC9-118A-214F-BE71-0D6EED104F09}" type="presParOf" srcId="{D2E22342-ABB6-A443-8A44-BCF68BF1BFE3}" destId="{478B6D63-08A8-5845-B24F-63B28141F950}" srcOrd="0" destOrd="0" presId="urn:microsoft.com/office/officeart/2017/3/layout/HorizontalLabelsTimeline"/>
    <dgm:cxn modelId="{BD1EA06D-7201-274E-8715-8AF1B53F61C8}" type="presParOf" srcId="{D2E22342-ABB6-A443-8A44-BCF68BF1BFE3}" destId="{B0FAF6C2-90A3-A649-BAE9-827F4B64B999}" srcOrd="1" destOrd="0" presId="urn:microsoft.com/office/officeart/2017/3/layout/HorizontalLabelsTimeline"/>
    <dgm:cxn modelId="{34321FDD-2FD0-784B-AF04-E7689F1EE421}" type="presParOf" srcId="{B0FAF6C2-90A3-A649-BAE9-827F4B64B999}" destId="{4DFF4566-5139-614E-9E61-11E37F6A3098}" srcOrd="0" destOrd="0" presId="urn:microsoft.com/office/officeart/2017/3/layout/HorizontalLabelsTimeline"/>
    <dgm:cxn modelId="{50E0DFDC-6EC0-C946-9FFF-F26E47805DA5}" type="presParOf" srcId="{4DFF4566-5139-614E-9E61-11E37F6A3098}" destId="{1D7D7EC4-AA8E-8341-9778-38271109ADE0}" srcOrd="0" destOrd="0" presId="urn:microsoft.com/office/officeart/2017/3/layout/HorizontalLabelsTimeline"/>
    <dgm:cxn modelId="{2DF85A09-0ED5-AC4A-BE88-15C1422CD6CD}" type="presParOf" srcId="{4DFF4566-5139-614E-9E61-11E37F6A3098}" destId="{98A7C593-2BC4-EF4A-8AC0-462C9E2C25A1}" srcOrd="1" destOrd="0" presId="urn:microsoft.com/office/officeart/2017/3/layout/HorizontalLabelsTimeline"/>
    <dgm:cxn modelId="{73494F59-83B9-C542-8337-FE6FD5A27733}" type="presParOf" srcId="{98A7C593-2BC4-EF4A-8AC0-462C9E2C25A1}" destId="{87D41948-26E5-D248-8DCD-81BD3B1B75EC}" srcOrd="0" destOrd="0" presId="urn:microsoft.com/office/officeart/2017/3/layout/HorizontalLabelsTimeline"/>
    <dgm:cxn modelId="{58B1EC4B-EF3D-EE45-8990-E5EE0B736547}" type="presParOf" srcId="{98A7C593-2BC4-EF4A-8AC0-462C9E2C25A1}" destId="{A0EF1DC4-8291-D648-B5A1-702DB25B7A2B}" srcOrd="1" destOrd="0" presId="urn:microsoft.com/office/officeart/2017/3/layout/HorizontalLabelsTimeline"/>
    <dgm:cxn modelId="{7FDE987F-24A5-BA41-BA01-6EB1AE52C551}" type="presParOf" srcId="{4DFF4566-5139-614E-9E61-11E37F6A3098}" destId="{E01F8184-7F15-884E-A6DD-7948CA58094C}" srcOrd="2" destOrd="0" presId="urn:microsoft.com/office/officeart/2017/3/layout/HorizontalLabelsTimeline"/>
    <dgm:cxn modelId="{3A5F0C6C-8ED8-1F43-B322-E53975AD4AEF}" type="presParOf" srcId="{4DFF4566-5139-614E-9E61-11E37F6A3098}" destId="{F5EFEB73-C287-BE4A-B4E8-82D021EC4B1F}" srcOrd="3" destOrd="0" presId="urn:microsoft.com/office/officeart/2017/3/layout/HorizontalLabelsTimeline"/>
    <dgm:cxn modelId="{7E20819B-019A-4C47-B871-A84E19F203A8}" type="presParOf" srcId="{4DFF4566-5139-614E-9E61-11E37F6A3098}" destId="{C335CA71-17A3-C841-8C8C-6504487745E5}" srcOrd="4" destOrd="0" presId="urn:microsoft.com/office/officeart/2017/3/layout/HorizontalLabelsTimeline"/>
    <dgm:cxn modelId="{124A8BF4-8767-6C4F-973B-543713F5F4DC}" type="presParOf" srcId="{B0FAF6C2-90A3-A649-BAE9-827F4B64B999}" destId="{CDCC5796-014E-5C48-88E6-D98B7C2E4685}" srcOrd="1" destOrd="0" presId="urn:microsoft.com/office/officeart/2017/3/layout/HorizontalLabelsTimeline"/>
    <dgm:cxn modelId="{763C487B-1EB3-2449-B100-4166CC187158}" type="presParOf" srcId="{B0FAF6C2-90A3-A649-BAE9-827F4B64B999}" destId="{09929E07-0147-3844-BD68-E5A1209043A1}" srcOrd="2" destOrd="0" presId="urn:microsoft.com/office/officeart/2017/3/layout/HorizontalLabelsTimeline"/>
    <dgm:cxn modelId="{B8F7C006-61C0-BE4B-8FA4-225553B0DF1C}" type="presParOf" srcId="{09929E07-0147-3844-BD68-E5A1209043A1}" destId="{61B5C8A7-8A41-5245-B465-6FCF1B51B04E}" srcOrd="0" destOrd="0" presId="urn:microsoft.com/office/officeart/2017/3/layout/HorizontalLabelsTimeline"/>
    <dgm:cxn modelId="{3739D476-F374-0D4C-99F0-D08D5DAAB051}" type="presParOf" srcId="{09929E07-0147-3844-BD68-E5A1209043A1}" destId="{2A51D8CA-008E-AA42-8D6B-5A38180A9CB6}" srcOrd="1" destOrd="0" presId="urn:microsoft.com/office/officeart/2017/3/layout/HorizontalLabelsTimeline"/>
    <dgm:cxn modelId="{F204F037-E990-BB48-8E31-22E2D05CA61B}" type="presParOf" srcId="{2A51D8CA-008E-AA42-8D6B-5A38180A9CB6}" destId="{75D98FCB-C2AE-2E4E-88A9-B892FABB9ED3}" srcOrd="0" destOrd="0" presId="urn:microsoft.com/office/officeart/2017/3/layout/HorizontalLabelsTimeline"/>
    <dgm:cxn modelId="{4E101612-A846-434C-8529-E5C9E06375F7}" type="presParOf" srcId="{2A51D8CA-008E-AA42-8D6B-5A38180A9CB6}" destId="{11D07C86-7815-A345-B7A8-9213F3BDB778}" srcOrd="1" destOrd="0" presId="urn:microsoft.com/office/officeart/2017/3/layout/HorizontalLabelsTimeline"/>
    <dgm:cxn modelId="{3946924C-5C8A-7749-ADA6-85A1CD2B37A0}" type="presParOf" srcId="{09929E07-0147-3844-BD68-E5A1209043A1}" destId="{1C5EEE62-EE54-3647-8215-8C897321FFAB}" srcOrd="2" destOrd="0" presId="urn:microsoft.com/office/officeart/2017/3/layout/HorizontalLabelsTimeline"/>
    <dgm:cxn modelId="{ACB103DC-9F4C-BD43-ADBC-5C7ED5100A3F}" type="presParOf" srcId="{09929E07-0147-3844-BD68-E5A1209043A1}" destId="{918B7091-F0DF-C14F-9A52-96850EA2C69D}" srcOrd="3" destOrd="0" presId="urn:microsoft.com/office/officeart/2017/3/layout/HorizontalLabelsTimeline"/>
    <dgm:cxn modelId="{BD81A447-EA88-0542-96E5-F3585D533F05}" type="presParOf" srcId="{09929E07-0147-3844-BD68-E5A1209043A1}" destId="{9131DA7B-CAFE-3D4A-A765-25B26DABB4DA}" srcOrd="4" destOrd="0" presId="urn:microsoft.com/office/officeart/2017/3/layout/HorizontalLabelsTimeline"/>
    <dgm:cxn modelId="{E056E628-98E2-0F4E-A140-EA35BF080464}" type="presParOf" srcId="{B0FAF6C2-90A3-A649-BAE9-827F4B64B999}" destId="{E245AADC-078A-0D49-B042-0B89D3DC47D9}" srcOrd="3" destOrd="0" presId="urn:microsoft.com/office/officeart/2017/3/layout/HorizontalLabelsTimeline"/>
    <dgm:cxn modelId="{C9E049E8-4DD9-FE46-BAA1-8C1A8E3E64A8}" type="presParOf" srcId="{B0FAF6C2-90A3-A649-BAE9-827F4B64B999}" destId="{1F447C85-D3CC-4F49-BFCD-0FB9931CFC0B}" srcOrd="4" destOrd="0" presId="urn:microsoft.com/office/officeart/2017/3/layout/HorizontalLabelsTimeline"/>
    <dgm:cxn modelId="{E298DEEF-34C2-4042-84E6-C5D1DAF59048}" type="presParOf" srcId="{1F447C85-D3CC-4F49-BFCD-0FB9931CFC0B}" destId="{005B335E-E256-6A49-B1F3-950FE7F1EA61}" srcOrd="0" destOrd="0" presId="urn:microsoft.com/office/officeart/2017/3/layout/HorizontalLabelsTimeline"/>
    <dgm:cxn modelId="{8A398ECD-2B86-664C-B975-E06403F3D860}" type="presParOf" srcId="{1F447C85-D3CC-4F49-BFCD-0FB9931CFC0B}" destId="{CCB905A2-C2EC-B149-AA21-7E3B242D7FE0}" srcOrd="1" destOrd="0" presId="urn:microsoft.com/office/officeart/2017/3/layout/HorizontalLabelsTimeline"/>
    <dgm:cxn modelId="{2A614173-8F4C-3149-8B6F-091A1E2DA2C3}" type="presParOf" srcId="{CCB905A2-C2EC-B149-AA21-7E3B242D7FE0}" destId="{95F2B68A-6F10-A64E-85F2-24F52377091D}" srcOrd="0" destOrd="0" presId="urn:microsoft.com/office/officeart/2017/3/layout/HorizontalLabelsTimeline"/>
    <dgm:cxn modelId="{ACA43895-B675-D944-BCB6-87AE62D3763E}" type="presParOf" srcId="{CCB905A2-C2EC-B149-AA21-7E3B242D7FE0}" destId="{149C3248-A1FD-6241-9AC5-895C97C5BCB6}" srcOrd="1" destOrd="0" presId="urn:microsoft.com/office/officeart/2017/3/layout/HorizontalLabelsTimeline"/>
    <dgm:cxn modelId="{D53385FC-6429-FC48-8C5A-9A6F9300326E}" type="presParOf" srcId="{1F447C85-D3CC-4F49-BFCD-0FB9931CFC0B}" destId="{E7B1B36E-EF30-6848-8D65-467E0802188B}" srcOrd="2" destOrd="0" presId="urn:microsoft.com/office/officeart/2017/3/layout/HorizontalLabelsTimeline"/>
    <dgm:cxn modelId="{2C49D852-66A1-384C-9004-A1949486B0BE}" type="presParOf" srcId="{1F447C85-D3CC-4F49-BFCD-0FB9931CFC0B}" destId="{C3B3A487-5087-1748-B9DB-F3FF403FA4E2}" srcOrd="3" destOrd="0" presId="urn:microsoft.com/office/officeart/2017/3/layout/HorizontalLabelsTimeline"/>
    <dgm:cxn modelId="{5AC4974B-911F-224F-A817-FEEDFFA47CDA}" type="presParOf" srcId="{1F447C85-D3CC-4F49-BFCD-0FB9931CFC0B}" destId="{6D4D782D-3B74-F349-9544-6EDBA891EA15}" srcOrd="4" destOrd="0" presId="urn:microsoft.com/office/officeart/2017/3/layout/HorizontalLabelsTimeline"/>
    <dgm:cxn modelId="{FFDE3362-6783-964B-A851-014487BDA74D}" type="presParOf" srcId="{B0FAF6C2-90A3-A649-BAE9-827F4B64B999}" destId="{04254B09-4501-9948-9540-49223A5C6CF9}" srcOrd="5" destOrd="0" presId="urn:microsoft.com/office/officeart/2017/3/layout/HorizontalLabelsTimeline"/>
    <dgm:cxn modelId="{ED619F92-E8CA-4F4C-839B-8848AB9F8996}" type="presParOf" srcId="{B0FAF6C2-90A3-A649-BAE9-827F4B64B999}" destId="{B45FB09A-9B65-2040-BF96-5CC8B571323A}" srcOrd="6" destOrd="0" presId="urn:microsoft.com/office/officeart/2017/3/layout/HorizontalLabelsTimeline"/>
    <dgm:cxn modelId="{52F9D161-0BFE-2B4A-9877-FDE9B31BB8F9}" type="presParOf" srcId="{B45FB09A-9B65-2040-BF96-5CC8B571323A}" destId="{C50A92C5-2C20-D646-9C8C-AC64783CA4ED}" srcOrd="0" destOrd="0" presId="urn:microsoft.com/office/officeart/2017/3/layout/HorizontalLabelsTimeline"/>
    <dgm:cxn modelId="{93B94323-D3B0-2744-8682-C53B0C4F9C2E}" type="presParOf" srcId="{B45FB09A-9B65-2040-BF96-5CC8B571323A}" destId="{B1AC85B0-7312-5141-9D0E-62FC860766BB}" srcOrd="1" destOrd="0" presId="urn:microsoft.com/office/officeart/2017/3/layout/HorizontalLabelsTimeline"/>
    <dgm:cxn modelId="{8ECF7968-5F54-3B45-8128-823F3485E8C9}" type="presParOf" srcId="{B1AC85B0-7312-5141-9D0E-62FC860766BB}" destId="{510A1DA8-B865-3446-AF18-A9035AE5E927}" srcOrd="0" destOrd="0" presId="urn:microsoft.com/office/officeart/2017/3/layout/HorizontalLabelsTimeline"/>
    <dgm:cxn modelId="{BE2FA94F-4B33-2145-8907-283DD9EA823B}" type="presParOf" srcId="{B1AC85B0-7312-5141-9D0E-62FC860766BB}" destId="{079EECF8-3257-3D40-9512-2A523DDA7B3D}" srcOrd="1" destOrd="0" presId="urn:microsoft.com/office/officeart/2017/3/layout/HorizontalLabelsTimeline"/>
    <dgm:cxn modelId="{A07B16BB-BC7A-EF4E-894B-68A35D29DC84}" type="presParOf" srcId="{B45FB09A-9B65-2040-BF96-5CC8B571323A}" destId="{93737A2B-31C1-1A4A-8BDC-9A0AB40F5E6C}" srcOrd="2" destOrd="0" presId="urn:microsoft.com/office/officeart/2017/3/layout/HorizontalLabelsTimeline"/>
    <dgm:cxn modelId="{D8A68E48-4935-C944-BD34-690EBB8C7FFC}" type="presParOf" srcId="{B45FB09A-9B65-2040-BF96-5CC8B571323A}" destId="{92BA7116-FD62-AE4B-805C-70FC09A29402}" srcOrd="3" destOrd="0" presId="urn:microsoft.com/office/officeart/2017/3/layout/HorizontalLabelsTimeline"/>
    <dgm:cxn modelId="{24D5D028-DD87-A14B-BF33-2A1E65C88571}" type="presParOf" srcId="{B45FB09A-9B65-2040-BF96-5CC8B571323A}" destId="{90C9DE05-7FE4-D847-AEBB-1D24F2AD310E}" srcOrd="4" destOrd="0" presId="urn:microsoft.com/office/officeart/2017/3/layout/HorizontalLabelsTimeline"/>
    <dgm:cxn modelId="{8D030CB9-B7AF-BE4B-BF78-E0F6FBA0888C}" type="presParOf" srcId="{B0FAF6C2-90A3-A649-BAE9-827F4B64B999}" destId="{D1302135-6A60-DF4E-A000-CD506F8F2069}" srcOrd="7" destOrd="0" presId="urn:microsoft.com/office/officeart/2017/3/layout/HorizontalLabelsTimeline"/>
    <dgm:cxn modelId="{931B19F4-FEF4-DD47-9D19-5233E8537E1C}" type="presParOf" srcId="{B0FAF6C2-90A3-A649-BAE9-827F4B64B999}" destId="{3A15C5CD-0BE1-1A46-A194-396041178B06}" srcOrd="8" destOrd="0" presId="urn:microsoft.com/office/officeart/2017/3/layout/HorizontalLabelsTimeline"/>
    <dgm:cxn modelId="{7D7A6471-8B6B-CE49-A973-5F6ECB6C7082}" type="presParOf" srcId="{3A15C5CD-0BE1-1A46-A194-396041178B06}" destId="{6547A33C-4122-764B-B0CC-2910C2977DAC}" srcOrd="0" destOrd="0" presId="urn:microsoft.com/office/officeart/2017/3/layout/HorizontalLabelsTimeline"/>
    <dgm:cxn modelId="{7914E9D7-4B2B-3E4F-9339-83A72DA99B40}" type="presParOf" srcId="{3A15C5CD-0BE1-1A46-A194-396041178B06}" destId="{E5777BD1-E794-2F45-89AF-472581811ACD}" srcOrd="1" destOrd="0" presId="urn:microsoft.com/office/officeart/2017/3/layout/HorizontalLabelsTimeline"/>
    <dgm:cxn modelId="{E0F7D7EA-C4D5-6B4A-9A2F-6514DB9516EB}" type="presParOf" srcId="{E5777BD1-E794-2F45-89AF-472581811ACD}" destId="{50D3AD97-D290-5448-AD72-15EC2A3952D6}" srcOrd="0" destOrd="0" presId="urn:microsoft.com/office/officeart/2017/3/layout/HorizontalLabelsTimeline"/>
    <dgm:cxn modelId="{6112A9FC-8F66-9B4D-AFF6-511F67055AC6}" type="presParOf" srcId="{E5777BD1-E794-2F45-89AF-472581811ACD}" destId="{4DC9AF00-CD1E-2E49-B291-F6F6E833A05B}" srcOrd="1" destOrd="0" presId="urn:microsoft.com/office/officeart/2017/3/layout/HorizontalLabelsTimeline"/>
    <dgm:cxn modelId="{36CB2372-B775-DE47-9BAD-17354795751D}" type="presParOf" srcId="{3A15C5CD-0BE1-1A46-A194-396041178B06}" destId="{CFD1B324-9113-C140-A754-C71051CEC1C5}" srcOrd="2" destOrd="0" presId="urn:microsoft.com/office/officeart/2017/3/layout/HorizontalLabelsTimeline"/>
    <dgm:cxn modelId="{26D542D2-EFE3-BF49-B9B2-712854CEB092}" type="presParOf" srcId="{3A15C5CD-0BE1-1A46-A194-396041178B06}" destId="{6E86BFE0-9ACD-D74A-86B8-79E051C77EFA}" srcOrd="3" destOrd="0" presId="urn:microsoft.com/office/officeart/2017/3/layout/HorizontalLabelsTimeline"/>
    <dgm:cxn modelId="{EF8E4AA8-914B-9743-BEE9-E18520664B01}" type="presParOf" srcId="{3A15C5CD-0BE1-1A46-A194-396041178B06}" destId="{3ECA1CF2-8717-FB42-B6D8-CC30B94F79A5}" srcOrd="4" destOrd="0" presId="urn:microsoft.com/office/officeart/2017/3/layout/HorizontalLabelsTimeline"/>
    <dgm:cxn modelId="{1D2F56DC-FD0D-B942-A548-F1E7B089954D}" type="presParOf" srcId="{B0FAF6C2-90A3-A649-BAE9-827F4B64B999}" destId="{2AB0009F-5263-1844-B829-09064CD427AC}" srcOrd="9" destOrd="0" presId="urn:microsoft.com/office/officeart/2017/3/layout/HorizontalLabelsTimeline"/>
    <dgm:cxn modelId="{795A4A3F-1092-3842-8298-E853FACAD271}" type="presParOf" srcId="{B0FAF6C2-90A3-A649-BAE9-827F4B64B999}" destId="{734E1A34-8082-F344-AE85-D7B0AE75E922}" srcOrd="10" destOrd="0" presId="urn:microsoft.com/office/officeart/2017/3/layout/HorizontalLabelsTimeline"/>
    <dgm:cxn modelId="{F54F76E6-D643-2D48-A07F-47716B0661FA}" type="presParOf" srcId="{734E1A34-8082-F344-AE85-D7B0AE75E922}" destId="{A3F9B049-3C01-5949-AF47-5E2D9717188E}" srcOrd="0" destOrd="0" presId="urn:microsoft.com/office/officeart/2017/3/layout/HorizontalLabelsTimeline"/>
    <dgm:cxn modelId="{21373CA3-DC38-044A-A181-EB9BC92AEA26}" type="presParOf" srcId="{734E1A34-8082-F344-AE85-D7B0AE75E922}" destId="{6D528537-ED4E-CF44-BFD4-29002A869629}" srcOrd="1" destOrd="0" presId="urn:microsoft.com/office/officeart/2017/3/layout/HorizontalLabelsTimeline"/>
    <dgm:cxn modelId="{9F719BFA-A135-FE45-9362-2CBEA7AE71BF}" type="presParOf" srcId="{6D528537-ED4E-CF44-BFD4-29002A869629}" destId="{492FFFCA-3C3D-6544-B7A1-FB1973BC126F}" srcOrd="0" destOrd="0" presId="urn:microsoft.com/office/officeart/2017/3/layout/HorizontalLabelsTimeline"/>
    <dgm:cxn modelId="{8241C410-F5E9-A44D-8858-EDCF1446C297}" type="presParOf" srcId="{6D528537-ED4E-CF44-BFD4-29002A869629}" destId="{A36E9FD6-F44C-B54B-976A-CFF3961F6058}" srcOrd="1" destOrd="0" presId="urn:microsoft.com/office/officeart/2017/3/layout/HorizontalLabelsTimeline"/>
    <dgm:cxn modelId="{FF262E33-8CA6-794F-B716-58FD3712C691}" type="presParOf" srcId="{734E1A34-8082-F344-AE85-D7B0AE75E922}" destId="{C1EB0E06-8C9E-8143-BE88-F8BD865C2E55}" srcOrd="2" destOrd="0" presId="urn:microsoft.com/office/officeart/2017/3/layout/HorizontalLabelsTimeline"/>
    <dgm:cxn modelId="{CE61C63D-5209-564B-BEE8-11BA0CFECD65}" type="presParOf" srcId="{734E1A34-8082-F344-AE85-D7B0AE75E922}" destId="{80019ED9-F163-8540-9168-2D4FD6FB754C}" srcOrd="3" destOrd="0" presId="urn:microsoft.com/office/officeart/2017/3/layout/HorizontalLabelsTimeline"/>
    <dgm:cxn modelId="{998E9CCF-1E16-DE45-9C2B-3B78220128B5}" type="presParOf" srcId="{734E1A34-8082-F344-AE85-D7B0AE75E922}" destId="{83540BB6-CB9D-624B-958D-4FA468CD286D}" srcOrd="4" destOrd="0" presId="urn:microsoft.com/office/officeart/2017/3/layout/HorizontalLabelsTimeline"/>
    <dgm:cxn modelId="{27A6A627-E52A-9B42-9787-04F6458B2A1A}" type="presParOf" srcId="{B0FAF6C2-90A3-A649-BAE9-827F4B64B999}" destId="{DDEEB43D-BB3F-FE48-8890-F42F5511104C}" srcOrd="11" destOrd="0" presId="urn:microsoft.com/office/officeart/2017/3/layout/HorizontalLabelsTimeline"/>
    <dgm:cxn modelId="{55904E4D-DCD0-AE42-B91C-7021073D9CE8}" type="presParOf" srcId="{B0FAF6C2-90A3-A649-BAE9-827F4B64B999}" destId="{15B98E98-D5CF-8E46-9CC6-3A1E33244534}" srcOrd="12" destOrd="0" presId="urn:microsoft.com/office/officeart/2017/3/layout/HorizontalLabelsTimeline"/>
    <dgm:cxn modelId="{181EBFAF-74D4-5E48-9BD3-C7DB8FBFC2E9}" type="presParOf" srcId="{15B98E98-D5CF-8E46-9CC6-3A1E33244534}" destId="{7A384677-0BC1-BC48-A028-28BBAD71F65F}" srcOrd="0" destOrd="0" presId="urn:microsoft.com/office/officeart/2017/3/layout/HorizontalLabelsTimeline"/>
    <dgm:cxn modelId="{D1B1E4D0-0A29-2642-A2DF-E2812BE168DF}" type="presParOf" srcId="{15B98E98-D5CF-8E46-9CC6-3A1E33244534}" destId="{C25B6AE4-6F47-AE43-9DA6-220B358F6783}" srcOrd="1" destOrd="0" presId="urn:microsoft.com/office/officeart/2017/3/layout/HorizontalLabelsTimeline"/>
    <dgm:cxn modelId="{B73D9015-17AC-7746-A1A5-128415E93C8D}" type="presParOf" srcId="{C25B6AE4-6F47-AE43-9DA6-220B358F6783}" destId="{C7C12CFB-EDD6-8743-9967-BCA62980992B}" srcOrd="0" destOrd="0" presId="urn:microsoft.com/office/officeart/2017/3/layout/HorizontalLabelsTimeline"/>
    <dgm:cxn modelId="{E8D50A83-D8FD-8147-B677-440AD1727C0D}" type="presParOf" srcId="{C25B6AE4-6F47-AE43-9DA6-220B358F6783}" destId="{1CA2237B-C091-DE41-AC22-F4C2C344EFFD}" srcOrd="1" destOrd="0" presId="urn:microsoft.com/office/officeart/2017/3/layout/HorizontalLabelsTimeline"/>
    <dgm:cxn modelId="{8232CEDA-B566-E344-853D-17EDCCD23B30}" type="presParOf" srcId="{15B98E98-D5CF-8E46-9CC6-3A1E33244534}" destId="{9323EC2D-718A-3149-9BF6-B8DF8FC80A29}" srcOrd="2" destOrd="0" presId="urn:microsoft.com/office/officeart/2017/3/layout/HorizontalLabelsTimeline"/>
    <dgm:cxn modelId="{4D904787-2E00-6246-906D-03C4B4000C04}" type="presParOf" srcId="{15B98E98-D5CF-8E46-9CC6-3A1E33244534}" destId="{E2C4B16B-7891-4B40-88DC-8ACC3E0C676E}" srcOrd="3" destOrd="0" presId="urn:microsoft.com/office/officeart/2017/3/layout/HorizontalLabelsTimeline"/>
    <dgm:cxn modelId="{DE6C4BCF-1175-2A4A-A4CE-7B7976A01700}" type="presParOf" srcId="{15B98E98-D5CF-8E46-9CC6-3A1E33244534}" destId="{E0E753EE-E9AC-B344-B295-30F1960A6B57}"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B303B-003E-2D43-BAFD-EF5DC10DDC6B}">
      <dsp:nvSpPr>
        <dsp:cNvPr id="0" name=""/>
        <dsp:cNvSpPr/>
      </dsp:nvSpPr>
      <dsp:spPr>
        <a:xfrm>
          <a:off x="3943350" y="1801142"/>
          <a:ext cx="2157987" cy="749053"/>
        </a:xfrm>
        <a:custGeom>
          <a:avLst/>
          <a:gdLst/>
          <a:ahLst/>
          <a:cxnLst/>
          <a:rect l="0" t="0" r="0" b="0"/>
          <a:pathLst>
            <a:path>
              <a:moveTo>
                <a:pt x="0" y="0"/>
              </a:moveTo>
              <a:lnTo>
                <a:pt x="0" y="374526"/>
              </a:lnTo>
              <a:lnTo>
                <a:pt x="2157987" y="374526"/>
              </a:lnTo>
              <a:lnTo>
                <a:pt x="2157987" y="749053"/>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6EEB1CFA-79C5-1344-9557-C87A3FFCB21D}">
      <dsp:nvSpPr>
        <dsp:cNvPr id="0" name=""/>
        <dsp:cNvSpPr/>
      </dsp:nvSpPr>
      <dsp:spPr>
        <a:xfrm>
          <a:off x="1785362" y="1801142"/>
          <a:ext cx="2157987" cy="749053"/>
        </a:xfrm>
        <a:custGeom>
          <a:avLst/>
          <a:gdLst/>
          <a:ahLst/>
          <a:cxnLst/>
          <a:rect l="0" t="0" r="0" b="0"/>
          <a:pathLst>
            <a:path>
              <a:moveTo>
                <a:pt x="2157987" y="0"/>
              </a:moveTo>
              <a:lnTo>
                <a:pt x="2157987" y="374526"/>
              </a:lnTo>
              <a:lnTo>
                <a:pt x="0" y="374526"/>
              </a:lnTo>
              <a:lnTo>
                <a:pt x="0" y="749053"/>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08B0B5AC-A9F3-0A4D-84B5-5021BED8EBFB}">
      <dsp:nvSpPr>
        <dsp:cNvPr id="0" name=""/>
        <dsp:cNvSpPr/>
      </dsp:nvSpPr>
      <dsp:spPr>
        <a:xfrm>
          <a:off x="2159889" y="17681"/>
          <a:ext cx="3566921" cy="17834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Royal Prerogative’ is an </a:t>
          </a:r>
          <a:r>
            <a:rPr lang="en-GB" sz="2000" b="1" kern="1200" dirty="0"/>
            <a:t>overarching term </a:t>
          </a:r>
          <a:r>
            <a:rPr lang="en-GB" sz="2000" kern="1200" dirty="0"/>
            <a:t>that can refer to either, or both, of the following:</a:t>
          </a:r>
        </a:p>
      </dsp:txBody>
      <dsp:txXfrm>
        <a:off x="2159889" y="17681"/>
        <a:ext cx="3566921" cy="1783460"/>
      </dsp:txXfrm>
    </dsp:sp>
    <dsp:sp modelId="{92FF3700-647E-CD4E-8814-3CDD9663D1DA}">
      <dsp:nvSpPr>
        <dsp:cNvPr id="0" name=""/>
        <dsp:cNvSpPr/>
      </dsp:nvSpPr>
      <dsp:spPr>
        <a:xfrm>
          <a:off x="1901" y="2550195"/>
          <a:ext cx="3566921" cy="17834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a:t>
          </a:r>
          <a:r>
            <a:rPr lang="en-GB" sz="2000" b="1" kern="1200" dirty="0"/>
            <a:t>monarch's personal prerogatives </a:t>
          </a:r>
          <a:r>
            <a:rPr lang="en-GB" sz="2000" kern="1200" dirty="0"/>
            <a:t>( aka ‘reserve powers’): e.g. proroguing Parliament, appointing the Prime Minister, granting Royal Assent</a:t>
          </a:r>
        </a:p>
      </dsp:txBody>
      <dsp:txXfrm>
        <a:off x="1901" y="2550195"/>
        <a:ext cx="3566921" cy="1783460"/>
      </dsp:txXfrm>
    </dsp:sp>
    <dsp:sp modelId="{2AD657A1-1B2F-8547-871C-B55B342715D6}">
      <dsp:nvSpPr>
        <dsp:cNvPr id="0" name=""/>
        <dsp:cNvSpPr/>
      </dsp:nvSpPr>
      <dsp:spPr>
        <a:xfrm>
          <a:off x="4317876" y="2550195"/>
          <a:ext cx="3566921" cy="17834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a:t>
          </a:r>
          <a:r>
            <a:rPr lang="en-GB" sz="2000" b="1" kern="1200" dirty="0"/>
            <a:t>executive prerogative powers </a:t>
          </a:r>
          <a:r>
            <a:rPr lang="en-GB" sz="2000" kern="1200" dirty="0"/>
            <a:t>– much more day-to-day, e.g. diplomacy; security; making treaties.</a:t>
          </a:r>
        </a:p>
      </dsp:txBody>
      <dsp:txXfrm>
        <a:off x="4317876" y="2550195"/>
        <a:ext cx="3566921" cy="178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C159-FA5B-0944-8E47-E780FB378B8E}">
      <dsp:nvSpPr>
        <dsp:cNvPr id="0" name=""/>
        <dsp:cNvSpPr/>
      </dsp:nvSpPr>
      <dsp:spPr>
        <a:xfrm>
          <a:off x="0"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making and ratification of treaties. </a:t>
          </a:r>
          <a:endParaRPr lang="en-GB" sz="1800" kern="1200" dirty="0"/>
        </a:p>
      </dsp:txBody>
      <dsp:txXfrm>
        <a:off x="0" y="40290"/>
        <a:ext cx="3286125" cy="1971675"/>
      </dsp:txXfrm>
    </dsp:sp>
    <dsp:sp modelId="{46AF2858-3340-074B-B601-2A996A99F059}">
      <dsp:nvSpPr>
        <dsp:cNvPr id="0" name=""/>
        <dsp:cNvSpPr/>
      </dsp:nvSpPr>
      <dsp:spPr>
        <a:xfrm>
          <a:off x="3614737"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conduct of diplomacy, including the recognition of states, the relations (if any) between the United Kingdom and particular Governments, and the appointment of ambassadors and High Commissioners. </a:t>
          </a:r>
          <a:endParaRPr lang="en-GB" sz="1800" kern="1200" dirty="0"/>
        </a:p>
      </dsp:txBody>
      <dsp:txXfrm>
        <a:off x="3614737" y="40290"/>
        <a:ext cx="3286125" cy="1971675"/>
      </dsp:txXfrm>
    </dsp:sp>
    <dsp:sp modelId="{44F3F37B-954B-F34A-A184-40A81F1D9FEB}">
      <dsp:nvSpPr>
        <dsp:cNvPr id="0" name=""/>
        <dsp:cNvSpPr/>
      </dsp:nvSpPr>
      <dsp:spPr>
        <a:xfrm>
          <a:off x="7229475"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governance of British overseas territories. The deployment and use of the armed forces overseas, including involvement in armed conflict, or the declaration of war. </a:t>
          </a:r>
          <a:endParaRPr lang="en-GB" sz="1800" kern="1200" dirty="0"/>
        </a:p>
      </dsp:txBody>
      <dsp:txXfrm>
        <a:off x="7229475" y="40290"/>
        <a:ext cx="3286125" cy="1971675"/>
      </dsp:txXfrm>
    </dsp:sp>
    <dsp:sp modelId="{52EFD75D-069B-7146-9FA4-E1015629EBC7}">
      <dsp:nvSpPr>
        <dsp:cNvPr id="0" name=""/>
        <dsp:cNvSpPr/>
      </dsp:nvSpPr>
      <dsp:spPr>
        <a:xfrm>
          <a:off x="0"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use of the armed forces within the United Kingdom to maintain the peace in support of the police. </a:t>
          </a:r>
          <a:endParaRPr lang="en-GB" sz="1800" kern="1200" dirty="0"/>
        </a:p>
      </dsp:txBody>
      <dsp:txXfrm>
        <a:off x="0" y="2340578"/>
        <a:ext cx="3286125" cy="1971675"/>
      </dsp:txXfrm>
    </dsp:sp>
    <dsp:sp modelId="{B8DD49F1-5F9B-E34B-8E68-D9B50B59012E}">
      <dsp:nvSpPr>
        <dsp:cNvPr id="0" name=""/>
        <dsp:cNvSpPr/>
      </dsp:nvSpPr>
      <dsp:spPr>
        <a:xfrm>
          <a:off x="3614737"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Grant of passports</a:t>
          </a:r>
          <a:endParaRPr lang="en-GB" sz="1800" kern="1200" dirty="0"/>
        </a:p>
      </dsp:txBody>
      <dsp:txXfrm>
        <a:off x="3614737" y="2340578"/>
        <a:ext cx="3286125" cy="1971675"/>
      </dsp:txXfrm>
    </dsp:sp>
    <dsp:sp modelId="{DE7482ED-8AD1-2A46-91FD-9381D8D7BDB5}">
      <dsp:nvSpPr>
        <dsp:cNvPr id="0" name=""/>
        <dsp:cNvSpPr/>
      </dsp:nvSpPr>
      <dsp:spPr>
        <a:xfrm>
          <a:off x="7229475"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Grant of pardons and cessation of prosecutions.</a:t>
          </a:r>
          <a:endParaRPr lang="en-GB" sz="1800" kern="1200" dirty="0"/>
        </a:p>
      </dsp:txBody>
      <dsp:txXfrm>
        <a:off x="7229475"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6D63-08A8-5845-B24F-63B28141F950}">
      <dsp:nvSpPr>
        <dsp:cNvPr id="0" name=""/>
        <dsp:cNvSpPr/>
      </dsp:nvSpPr>
      <dsp:spPr>
        <a:xfrm>
          <a:off x="0" y="2948371"/>
          <a:ext cx="6588691"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7D7EC4-AA8E-8341-9778-38271109ADE0}">
      <dsp:nvSpPr>
        <dsp:cNvPr id="0" name=""/>
        <dsp:cNvSpPr/>
      </dsp:nvSpPr>
      <dsp:spPr>
        <a:xfrm>
          <a:off x="98830" y="1827990"/>
          <a:ext cx="1449512" cy="70760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June 2016</a:t>
          </a:r>
        </a:p>
      </dsp:txBody>
      <dsp:txXfrm>
        <a:off x="98830" y="1827990"/>
        <a:ext cx="1449512" cy="707609"/>
      </dsp:txXfrm>
    </dsp:sp>
    <dsp:sp modelId="{87D41948-26E5-D248-8DCD-81BD3B1B75EC}">
      <dsp:nvSpPr>
        <dsp:cNvPr id="0" name=""/>
        <dsp:cNvSpPr/>
      </dsp:nvSpPr>
      <dsp:spPr>
        <a:xfrm>
          <a:off x="98830" y="1115074"/>
          <a:ext cx="1449512" cy="7129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‘Brexit’ referendum votes ‘Leave’.</a:t>
          </a:r>
        </a:p>
      </dsp:txBody>
      <dsp:txXfrm>
        <a:off x="98830" y="1115074"/>
        <a:ext cx="1449512" cy="712916"/>
      </dsp:txXfrm>
    </dsp:sp>
    <dsp:sp modelId="{E01F8184-7F15-884E-A6DD-7948CA58094C}">
      <dsp:nvSpPr>
        <dsp:cNvPr id="0" name=""/>
        <dsp:cNvSpPr/>
      </dsp:nvSpPr>
      <dsp:spPr>
        <a:xfrm>
          <a:off x="823586" y="2535599"/>
          <a:ext cx="0" cy="412772"/>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B5C8A7-8A41-5245-B465-6FCF1B51B04E}">
      <dsp:nvSpPr>
        <dsp:cNvPr id="0" name=""/>
        <dsp:cNvSpPr/>
      </dsp:nvSpPr>
      <dsp:spPr>
        <a:xfrm>
          <a:off x="922416" y="3361143"/>
          <a:ext cx="1449512" cy="707609"/>
        </a:xfrm>
        <a:prstGeom prst="rect">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Feb. 2017</a:t>
          </a:r>
        </a:p>
      </dsp:txBody>
      <dsp:txXfrm>
        <a:off x="922416" y="3361143"/>
        <a:ext cx="1449512" cy="707609"/>
      </dsp:txXfrm>
    </dsp:sp>
    <dsp:sp modelId="{75D98FCB-C2AE-2E4E-88A9-B892FABB9ED3}">
      <dsp:nvSpPr>
        <dsp:cNvPr id="0" name=""/>
        <dsp:cNvSpPr/>
      </dsp:nvSpPr>
      <dsp:spPr>
        <a:xfrm>
          <a:off x="922416" y="4068752"/>
          <a:ext cx="1449512" cy="1827990"/>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Miller v Secretary of State for Exiting the European Union [2017] UKSC 5. Article 50 can only be triggered with Parliament’s permission – leads to the European Union (Notification of Withdrawal) Act 2017.</a:t>
          </a:r>
        </a:p>
      </dsp:txBody>
      <dsp:txXfrm>
        <a:off x="922416" y="4068752"/>
        <a:ext cx="1449512" cy="1827990"/>
      </dsp:txXfrm>
    </dsp:sp>
    <dsp:sp modelId="{1C5EEE62-EE54-3647-8215-8C897321FFAB}">
      <dsp:nvSpPr>
        <dsp:cNvPr id="0" name=""/>
        <dsp:cNvSpPr/>
      </dsp:nvSpPr>
      <dsp:spPr>
        <a:xfrm>
          <a:off x="1647172" y="2948371"/>
          <a:ext cx="0" cy="412772"/>
        </a:xfrm>
        <a:prstGeom prst="line">
          <a:avLst/>
        </a:prstGeom>
        <a:noFill/>
        <a:ln w="6350" cap="flat" cmpd="sng" algn="ctr">
          <a:solidFill>
            <a:schemeClr val="accent5">
              <a:hueOff val="-1126424"/>
              <a:satOff val="-2903"/>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EFEB73-C287-BE4A-B4E8-82D021EC4B1F}">
      <dsp:nvSpPr>
        <dsp:cNvPr id="0" name=""/>
        <dsp:cNvSpPr/>
      </dsp:nvSpPr>
      <dsp:spPr>
        <a:xfrm rot="2700000">
          <a:off x="777720" y="2902505"/>
          <a:ext cx="91731" cy="91731"/>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B7091-F0DF-C14F-9A52-96850EA2C69D}">
      <dsp:nvSpPr>
        <dsp:cNvPr id="0" name=""/>
        <dsp:cNvSpPr/>
      </dsp:nvSpPr>
      <dsp:spPr>
        <a:xfrm rot="2700000">
          <a:off x="1601306" y="2902505"/>
          <a:ext cx="91731" cy="91731"/>
        </a:xfrm>
        <a:prstGeom prst="rect">
          <a:avLst/>
        </a:prstGeom>
        <a:solidFill>
          <a:schemeClr val="accent5">
            <a:hueOff val="-1126424"/>
            <a:satOff val="-2903"/>
            <a:lumOff val="-196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B335E-E256-6A49-B1F3-950FE7F1EA61}">
      <dsp:nvSpPr>
        <dsp:cNvPr id="0" name=""/>
        <dsp:cNvSpPr/>
      </dsp:nvSpPr>
      <dsp:spPr>
        <a:xfrm>
          <a:off x="1746003" y="1827990"/>
          <a:ext cx="1449512" cy="707609"/>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Mar. 2017</a:t>
          </a:r>
        </a:p>
      </dsp:txBody>
      <dsp:txXfrm>
        <a:off x="1746003" y="1827990"/>
        <a:ext cx="1449512" cy="707609"/>
      </dsp:txXfrm>
    </dsp:sp>
    <dsp:sp modelId="{95F2B68A-6F10-A64E-85F2-24F52377091D}">
      <dsp:nvSpPr>
        <dsp:cNvPr id="0" name=""/>
        <dsp:cNvSpPr/>
      </dsp:nvSpPr>
      <dsp:spPr>
        <a:xfrm>
          <a:off x="1746003" y="914566"/>
          <a:ext cx="1449512" cy="91342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Article 50 triggered, starting a 2-year period for negotiations.</a:t>
          </a:r>
        </a:p>
      </dsp:txBody>
      <dsp:txXfrm>
        <a:off x="1746003" y="914566"/>
        <a:ext cx="1449512" cy="913423"/>
      </dsp:txXfrm>
    </dsp:sp>
    <dsp:sp modelId="{E7B1B36E-EF30-6848-8D65-467E0802188B}">
      <dsp:nvSpPr>
        <dsp:cNvPr id="0" name=""/>
        <dsp:cNvSpPr/>
      </dsp:nvSpPr>
      <dsp:spPr>
        <a:xfrm>
          <a:off x="2470759" y="2535599"/>
          <a:ext cx="0" cy="412772"/>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0A92C5-2C20-D646-9C8C-AC64783CA4ED}">
      <dsp:nvSpPr>
        <dsp:cNvPr id="0" name=""/>
        <dsp:cNvSpPr/>
      </dsp:nvSpPr>
      <dsp:spPr>
        <a:xfrm>
          <a:off x="2569589" y="3361143"/>
          <a:ext cx="1449512" cy="707609"/>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Nov. 2018 – Mar. 2019</a:t>
          </a:r>
        </a:p>
      </dsp:txBody>
      <dsp:txXfrm>
        <a:off x="2569589" y="3361143"/>
        <a:ext cx="1449512" cy="707609"/>
      </dsp:txXfrm>
    </dsp:sp>
    <dsp:sp modelId="{510A1DA8-B865-3446-AF18-A9035AE5E927}">
      <dsp:nvSpPr>
        <dsp:cNvPr id="0" name=""/>
        <dsp:cNvSpPr/>
      </dsp:nvSpPr>
      <dsp:spPr>
        <a:xfrm>
          <a:off x="2569589" y="4068752"/>
          <a:ext cx="1449512" cy="173773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Theresa May negotiates a withdrawal agreement; Parliament rejects it three times. Eventually she is forced to resign as PM.</a:t>
          </a:r>
        </a:p>
      </dsp:txBody>
      <dsp:txXfrm>
        <a:off x="2569589" y="4068752"/>
        <a:ext cx="1449512" cy="1737733"/>
      </dsp:txXfrm>
    </dsp:sp>
    <dsp:sp modelId="{93737A2B-31C1-1A4A-8BDC-9A0AB40F5E6C}">
      <dsp:nvSpPr>
        <dsp:cNvPr id="0" name=""/>
        <dsp:cNvSpPr/>
      </dsp:nvSpPr>
      <dsp:spPr>
        <a:xfrm>
          <a:off x="3294345" y="2948371"/>
          <a:ext cx="0" cy="412772"/>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B3A487-5087-1748-B9DB-F3FF403FA4E2}">
      <dsp:nvSpPr>
        <dsp:cNvPr id="0" name=""/>
        <dsp:cNvSpPr/>
      </dsp:nvSpPr>
      <dsp:spPr>
        <a:xfrm rot="2700000">
          <a:off x="2424893" y="2902505"/>
          <a:ext cx="91731" cy="91731"/>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A7116-FD62-AE4B-805C-70FC09A29402}">
      <dsp:nvSpPr>
        <dsp:cNvPr id="0" name=""/>
        <dsp:cNvSpPr/>
      </dsp:nvSpPr>
      <dsp:spPr>
        <a:xfrm rot="2700000">
          <a:off x="3248479" y="2902505"/>
          <a:ext cx="91731" cy="91731"/>
        </a:xfrm>
        <a:prstGeom prst="rect">
          <a:avLst/>
        </a:prstGeom>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7A33C-4122-764B-B0CC-2910C2977DAC}">
      <dsp:nvSpPr>
        <dsp:cNvPr id="0" name=""/>
        <dsp:cNvSpPr/>
      </dsp:nvSpPr>
      <dsp:spPr>
        <a:xfrm>
          <a:off x="3393175" y="1827990"/>
          <a:ext cx="1449512" cy="707609"/>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 2019</a:t>
          </a:r>
        </a:p>
      </dsp:txBody>
      <dsp:txXfrm>
        <a:off x="3393175" y="1827990"/>
        <a:ext cx="1449512" cy="707609"/>
      </dsp:txXfrm>
    </dsp:sp>
    <dsp:sp modelId="{50D3AD97-D290-5448-AD72-15EC2A3952D6}">
      <dsp:nvSpPr>
        <dsp:cNvPr id="0" name=""/>
        <dsp:cNvSpPr/>
      </dsp:nvSpPr>
      <dsp:spPr>
        <a:xfrm>
          <a:off x="3393175" y="1092795"/>
          <a:ext cx="1449512" cy="735194"/>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Article 50 period is extended until 31 October 2019.</a:t>
          </a:r>
        </a:p>
      </dsp:txBody>
      <dsp:txXfrm>
        <a:off x="3393175" y="1092795"/>
        <a:ext cx="1449512" cy="735194"/>
      </dsp:txXfrm>
    </dsp:sp>
    <dsp:sp modelId="{CFD1B324-9113-C140-A754-C71051CEC1C5}">
      <dsp:nvSpPr>
        <dsp:cNvPr id="0" name=""/>
        <dsp:cNvSpPr/>
      </dsp:nvSpPr>
      <dsp:spPr>
        <a:xfrm>
          <a:off x="4117931" y="2535599"/>
          <a:ext cx="0" cy="412772"/>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9B049-3C01-5949-AF47-5E2D9717188E}">
      <dsp:nvSpPr>
        <dsp:cNvPr id="0" name=""/>
        <dsp:cNvSpPr/>
      </dsp:nvSpPr>
      <dsp:spPr>
        <a:xfrm>
          <a:off x="4216762" y="3361143"/>
          <a:ext cx="1449512" cy="707609"/>
        </a:xfrm>
        <a:prstGeom prst="rect">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 2019</a:t>
          </a:r>
        </a:p>
      </dsp:txBody>
      <dsp:txXfrm>
        <a:off x="4216762" y="3361143"/>
        <a:ext cx="1449512" cy="707609"/>
      </dsp:txXfrm>
    </dsp:sp>
    <dsp:sp modelId="{492FFFCA-3C3D-6544-B7A1-FB1973BC126F}">
      <dsp:nvSpPr>
        <dsp:cNvPr id="0" name=""/>
        <dsp:cNvSpPr/>
      </dsp:nvSpPr>
      <dsp:spPr>
        <a:xfrm>
          <a:off x="4216762" y="4068752"/>
          <a:ext cx="1449512" cy="1069374"/>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Boris Johnson becomes Prime Minister, promising a new withdrawal agreement</a:t>
          </a:r>
        </a:p>
      </dsp:txBody>
      <dsp:txXfrm>
        <a:off x="4216762" y="4068752"/>
        <a:ext cx="1449512" cy="1069374"/>
      </dsp:txXfrm>
    </dsp:sp>
    <dsp:sp modelId="{C1EB0E06-8C9E-8143-BE88-F8BD865C2E55}">
      <dsp:nvSpPr>
        <dsp:cNvPr id="0" name=""/>
        <dsp:cNvSpPr/>
      </dsp:nvSpPr>
      <dsp:spPr>
        <a:xfrm>
          <a:off x="4941518" y="2948371"/>
          <a:ext cx="0" cy="412772"/>
        </a:xfrm>
        <a:prstGeom prst="line">
          <a:avLst/>
        </a:prstGeom>
        <a:noFill/>
        <a:ln w="6350" cap="flat" cmpd="sng" algn="ctr">
          <a:solidFill>
            <a:schemeClr val="accent5">
              <a:hueOff val="-5632119"/>
              <a:satOff val="-14516"/>
              <a:lumOff val="-9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86BFE0-9ACD-D74A-86B8-79E051C77EFA}">
      <dsp:nvSpPr>
        <dsp:cNvPr id="0" name=""/>
        <dsp:cNvSpPr/>
      </dsp:nvSpPr>
      <dsp:spPr>
        <a:xfrm rot="2700000">
          <a:off x="4072065" y="2902505"/>
          <a:ext cx="91731" cy="91731"/>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19ED9-F163-8540-9168-2D4FD6FB754C}">
      <dsp:nvSpPr>
        <dsp:cNvPr id="0" name=""/>
        <dsp:cNvSpPr/>
      </dsp:nvSpPr>
      <dsp:spPr>
        <a:xfrm rot="2700000">
          <a:off x="4895652" y="2902505"/>
          <a:ext cx="91731" cy="91731"/>
        </a:xfrm>
        <a:prstGeom prst="rect">
          <a:avLst/>
        </a:prstGeom>
        <a:solidFill>
          <a:schemeClr val="accent5">
            <a:hueOff val="-5632119"/>
            <a:satOff val="-14516"/>
            <a:lumOff val="-980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84677-0BC1-BC48-A028-28BBAD71F65F}">
      <dsp:nvSpPr>
        <dsp:cNvPr id="0" name=""/>
        <dsp:cNvSpPr/>
      </dsp:nvSpPr>
      <dsp:spPr>
        <a:xfrm>
          <a:off x="5040348" y="1827990"/>
          <a:ext cx="1449512" cy="70760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Sep. 2019</a:t>
          </a:r>
        </a:p>
      </dsp:txBody>
      <dsp:txXfrm>
        <a:off x="5040348" y="1827990"/>
        <a:ext cx="1449512" cy="707609"/>
      </dsp:txXfrm>
    </dsp:sp>
    <dsp:sp modelId="{C7C12CFB-EDD6-8743-9967-BCA62980992B}">
      <dsp:nvSpPr>
        <dsp:cNvPr id="0" name=""/>
        <dsp:cNvSpPr/>
      </dsp:nvSpPr>
      <dsp:spPr>
        <a:xfrm>
          <a:off x="5040348" y="758615"/>
          <a:ext cx="1449512" cy="106937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Boris Johnson advises the Queen to prorogue Parliament for 34 days.</a:t>
          </a:r>
        </a:p>
      </dsp:txBody>
      <dsp:txXfrm>
        <a:off x="5040348" y="758615"/>
        <a:ext cx="1449512" cy="1069374"/>
      </dsp:txXfrm>
    </dsp:sp>
    <dsp:sp modelId="{9323EC2D-718A-3149-9BF6-B8DF8FC80A29}">
      <dsp:nvSpPr>
        <dsp:cNvPr id="0" name=""/>
        <dsp:cNvSpPr/>
      </dsp:nvSpPr>
      <dsp:spPr>
        <a:xfrm>
          <a:off x="5765104" y="2535599"/>
          <a:ext cx="0" cy="412772"/>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C4B16B-7891-4B40-88DC-8ACC3E0C676E}">
      <dsp:nvSpPr>
        <dsp:cNvPr id="0" name=""/>
        <dsp:cNvSpPr/>
      </dsp:nvSpPr>
      <dsp:spPr>
        <a:xfrm rot="2700000">
          <a:off x="5719238" y="2902505"/>
          <a:ext cx="91731" cy="91731"/>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568CF-21A4-154E-8ECC-5C1F74DECBAB}" type="datetimeFigureOut">
              <a:rPr lang="en-GB" smtClean="0"/>
              <a:t>28/10/2022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C803-E39F-004D-AC9C-39879079B700}" type="slidenum">
              <a:rPr lang="en-GB" smtClean="0"/>
              <a:t>‹#›</a:t>
            </a:fld>
            <a:endParaRPr lang="en-GB"/>
          </a:p>
        </p:txBody>
      </p:sp>
    </p:spTree>
    <p:extLst>
      <p:ext uri="{BB962C8B-B14F-4D97-AF65-F5344CB8AC3E}">
        <p14:creationId xmlns:p14="http://schemas.microsoft.com/office/powerpoint/2010/main" val="293394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8262AD-0160-45E9-920D-16528C97A032}" type="slidenum">
              <a:rPr lang="en-GB" smtClean="0"/>
              <a:pPr/>
              <a:t>1</a:t>
            </a:fld>
            <a:endParaRPr lang="en-GB" dirty="0"/>
          </a:p>
        </p:txBody>
      </p:sp>
    </p:spTree>
    <p:extLst>
      <p:ext uri="{BB962C8B-B14F-4D97-AF65-F5344CB8AC3E}">
        <p14:creationId xmlns:p14="http://schemas.microsoft.com/office/powerpoint/2010/main" val="303883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DC1F-2D3E-A183-B483-F9CF29C1CB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E1BF881-1B67-7CCA-E9AC-419A12971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9B401B2-BD55-258A-D64E-1D8058296447}"/>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A0689A56-8A68-93F4-924E-1D25EEED7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4C754-3CC9-37CE-BFF9-24BA32D7EE39}"/>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418978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07E4-2865-FCB7-2075-EABAEC96A0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7039339-0865-51E1-43D1-683C9BE575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DDC2E9-E7D3-6E70-1337-03B0ECA9353A}"/>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AAA51820-E9AF-BDD8-CFB6-23A64A50AC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F6A4A-004F-55DD-8727-8D297E2CEFF3}"/>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165317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8685A-BE87-9128-BD56-8B6F4D341F8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8E09253-2EBB-21EB-6020-FD2ABBA67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2ED23C-BFA3-5F18-30D4-AC6004534FBB}"/>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D3077715-97D4-4EF8-304F-D9343E22F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C459C-4974-A8E0-0980-068FCF662F12}"/>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148355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512B3E8-48F1-4B23-8498-D8A04A81EC9C}" type="datetimeFigureOut">
              <a:rPr lang="en-US" smtClean="0"/>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8723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4EC3-DAA5-0097-B782-0733B018E2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F4A6CB7-4A62-D810-718B-12C24DCB77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2619ED-C734-E57D-8B10-01ADE1D79BE3}"/>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A76D744E-D716-574F-1C7B-A0D61E8688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31309-0185-229E-F812-C7C5F5217981}"/>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61905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947D-9222-7129-5CB1-6FF8C0DCD2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8458CF9-A524-187D-45C2-8F34DF227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9F66E9-81C8-8297-90BC-0053695AEFD3}"/>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139D8DE2-8A83-7485-4234-13BAB40AF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0EFC2-9ACC-93C2-C86A-E19C7B16327E}"/>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2326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CFD0-DFBD-8B8B-DFC0-A37DC74C3D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DB0BA2-6FDC-9570-04BA-0F56D915F8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0A869A5-DFF5-D36E-60CF-5A1BA68C2F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A16DFD0-1F1A-A380-2067-D39F526B9BCB}"/>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6" name="Footer Placeholder 5">
            <a:extLst>
              <a:ext uri="{FF2B5EF4-FFF2-40B4-BE49-F238E27FC236}">
                <a16:creationId xmlns:a16="http://schemas.microsoft.com/office/drawing/2014/main" id="{AEF05A37-8DDB-4CAA-E721-5B14703F89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285A6-0A41-B2BD-5043-21A0ED78CFB8}"/>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42614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4A92-92D9-679D-9BD3-39F60C9046A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AAA027F-B0FF-3C94-96DA-7829E7B4D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B8C50C-2E12-5B0B-0567-86C61B5CE7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0A3B2-C4FA-8D76-8A96-5E6002CAB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10AAE3-70DC-871E-9A6E-2FBA16C113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52A29B-7172-D260-2E4E-E9CA6BCC230C}"/>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8" name="Footer Placeholder 7">
            <a:extLst>
              <a:ext uri="{FF2B5EF4-FFF2-40B4-BE49-F238E27FC236}">
                <a16:creationId xmlns:a16="http://schemas.microsoft.com/office/drawing/2014/main" id="{B2B1E128-E690-BF92-BF11-113A82F5F0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2190B3-1C8B-E056-5BD1-A7CE9604599E}"/>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25067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EF00-F3EA-D358-EFE1-2C3BFEC40B2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2502A94-8E1E-A5DC-AFDD-01FBEB7783A1}"/>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4" name="Footer Placeholder 3">
            <a:extLst>
              <a:ext uri="{FF2B5EF4-FFF2-40B4-BE49-F238E27FC236}">
                <a16:creationId xmlns:a16="http://schemas.microsoft.com/office/drawing/2014/main" id="{23E455D1-FA6E-21BA-A31B-71EB558690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F23738-A556-9DA2-4371-C2B222791669}"/>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40500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E4328-576A-AECC-DD44-C75FB03B010F}"/>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3" name="Footer Placeholder 2">
            <a:extLst>
              <a:ext uri="{FF2B5EF4-FFF2-40B4-BE49-F238E27FC236}">
                <a16:creationId xmlns:a16="http://schemas.microsoft.com/office/drawing/2014/main" id="{AB2D945D-F34E-2B7F-C2BF-6127467BAB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E24A9E-9911-88B8-7462-BBDEC2DE37C9}"/>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263486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D519-A614-6857-0DA1-3239437EF1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AE5E788-8A8F-90E0-25BA-5F9B191C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ED5D3EF-9E9B-84D4-7AA8-72E2C1665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4830F6-6469-97CE-2148-104002620759}"/>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6" name="Footer Placeholder 5">
            <a:extLst>
              <a:ext uri="{FF2B5EF4-FFF2-40B4-BE49-F238E27FC236}">
                <a16:creationId xmlns:a16="http://schemas.microsoft.com/office/drawing/2014/main" id="{F5FC4EE9-32E3-85B2-7534-704120314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89035-5C27-F8F1-5D42-36900F627052}"/>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262268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AFAF-3DF4-5054-DD5E-19F545C21D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C84D70-BA4A-1C4B-AF8F-B000A13C0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D2FC32-2135-1A19-AA26-E553B301B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F9A0A5-C7FB-B483-BB8F-AA3BCFF2219B}"/>
              </a:ext>
            </a:extLst>
          </p:cNvPr>
          <p:cNvSpPr>
            <a:spLocks noGrp="1"/>
          </p:cNvSpPr>
          <p:nvPr>
            <p:ph type="dt" sz="half" idx="10"/>
          </p:nvPr>
        </p:nvSpPr>
        <p:spPr/>
        <p:txBody>
          <a:bodyPr/>
          <a:lstStyle/>
          <a:p>
            <a:fld id="{FAC100BF-381D-4543-AA43-B68C596AE812}" type="datetimeFigureOut">
              <a:rPr lang="en-GB" smtClean="0"/>
              <a:t>28/10/2022</a:t>
            </a:fld>
            <a:endParaRPr lang="en-GB"/>
          </a:p>
        </p:txBody>
      </p:sp>
      <p:sp>
        <p:nvSpPr>
          <p:cNvPr id="6" name="Footer Placeholder 5">
            <a:extLst>
              <a:ext uri="{FF2B5EF4-FFF2-40B4-BE49-F238E27FC236}">
                <a16:creationId xmlns:a16="http://schemas.microsoft.com/office/drawing/2014/main" id="{8D16640E-30DC-1BE2-D37A-B18EADA3E3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007CFA-4613-683D-FEA3-C81FF788BC93}"/>
              </a:ext>
            </a:extLst>
          </p:cNvPr>
          <p:cNvSpPr>
            <a:spLocks noGrp="1"/>
          </p:cNvSpPr>
          <p:nvPr>
            <p:ph type="sldNum" sz="quarter" idx="12"/>
          </p:nvPr>
        </p:nvSpPr>
        <p:spPr/>
        <p:txBody>
          <a:bodyPr/>
          <a:lstStyle/>
          <a:p>
            <a:fld id="{DD19D5E8-DD1C-484F-A054-7D538FCA39AC}" type="slidenum">
              <a:rPr lang="en-GB" smtClean="0"/>
              <a:t>‹#›</a:t>
            </a:fld>
            <a:endParaRPr lang="en-GB"/>
          </a:p>
        </p:txBody>
      </p:sp>
    </p:spTree>
    <p:extLst>
      <p:ext uri="{BB962C8B-B14F-4D97-AF65-F5344CB8AC3E}">
        <p14:creationId xmlns:p14="http://schemas.microsoft.com/office/powerpoint/2010/main" val="29196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309AB-0122-1EE1-02F8-AD6AFC2A8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505C58-DC30-95A4-D153-877427F31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DDCEDB-873B-DE22-32C5-91A4CB1B5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100BF-381D-4543-AA43-B68C596AE812}" type="datetimeFigureOut">
              <a:rPr lang="en-GB" smtClean="0"/>
              <a:t>28/10/2022</a:t>
            </a:fld>
            <a:endParaRPr lang="en-GB"/>
          </a:p>
        </p:txBody>
      </p:sp>
      <p:sp>
        <p:nvSpPr>
          <p:cNvPr id="5" name="Footer Placeholder 4">
            <a:extLst>
              <a:ext uri="{FF2B5EF4-FFF2-40B4-BE49-F238E27FC236}">
                <a16:creationId xmlns:a16="http://schemas.microsoft.com/office/drawing/2014/main" id="{2BC05BCC-1BE4-03D7-7736-865CA97C5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885DC0-78CA-D740-4F12-16A2A11FA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9D5E8-DD1C-484F-A054-7D538FCA39AC}" type="slidenum">
              <a:rPr lang="en-GB" smtClean="0"/>
              <a:t>‹#›</a:t>
            </a:fld>
            <a:endParaRPr lang="en-GB"/>
          </a:p>
        </p:txBody>
      </p:sp>
    </p:spTree>
    <p:extLst>
      <p:ext uri="{BB962C8B-B14F-4D97-AF65-F5344CB8AC3E}">
        <p14:creationId xmlns:p14="http://schemas.microsoft.com/office/powerpoint/2010/main" val="214411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rinitycollegelawreview.org/miller-cherry-and-the-justiciability-of-prerogative-pow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F541CA-A59D-B7BC-0068-E6500A87AC60}"/>
              </a:ext>
            </a:extLst>
          </p:cNvPr>
          <p:cNvPicPr>
            <a:picLocks noChangeAspect="1"/>
          </p:cNvPicPr>
          <p:nvPr/>
        </p:nvPicPr>
        <p:blipFill rotWithShape="1">
          <a:blip r:embed="rId3"/>
          <a:srcRect t="2202" b="7799"/>
          <a:stretch/>
        </p:blipFill>
        <p:spPr>
          <a:xfrm>
            <a:off x="20" y="10"/>
            <a:ext cx="12191980" cy="6857990"/>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GB" sz="3100" b="1" dirty="0">
                <a:latin typeface="+mn-lt"/>
              </a:rPr>
              <a:t>Public Law </a:t>
            </a:r>
            <a:r>
              <a:rPr lang="en-GB" sz="3100" b="1">
                <a:latin typeface="+mn-lt"/>
              </a:rPr>
              <a:t>Lecture 6:</a:t>
            </a:r>
            <a:br>
              <a:rPr lang="en-GB" sz="3100" b="1" dirty="0">
                <a:latin typeface="+mn-lt"/>
              </a:rPr>
            </a:br>
            <a:r>
              <a:rPr lang="en-GB" sz="3100" b="1" dirty="0">
                <a:latin typeface="+mn-lt"/>
              </a:rPr>
              <a:t>EXECUTIVE AND PREROGATIVE POWERS</a:t>
            </a:r>
            <a:endParaRPr lang="en-GB" sz="3100" b="1" dirty="0">
              <a:latin typeface="+mn-lt"/>
              <a:ea typeface="Calibri" charset="0"/>
              <a:cs typeface="Calibri" charset="0"/>
            </a:endParaRPr>
          </a:p>
        </p:txBody>
      </p:sp>
      <p:cxnSp>
        <p:nvCxnSpPr>
          <p:cNvPr id="17"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1660307" y="2816641"/>
            <a:ext cx="149776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Subtitle 2"/>
          <p:cNvSpPr>
            <a:spLocks noGrp="1"/>
          </p:cNvSpPr>
          <p:nvPr>
            <p:ph type="subTitle" idx="1"/>
          </p:nvPr>
        </p:nvSpPr>
        <p:spPr>
          <a:xfrm>
            <a:off x="-6795294" y="-2394194"/>
            <a:ext cx="1646213" cy="650559"/>
          </a:xfrm>
        </p:spPr>
        <p:txBody>
          <a:bodyPr>
            <a:normAutofit/>
          </a:bodyPr>
          <a:lstStyle/>
          <a:p>
            <a:endParaRPr lang="en-GB" sz="4000" b="1" dirty="0">
              <a:solidFill>
                <a:schemeClr val="tx1"/>
              </a:solidFill>
            </a:endParaRPr>
          </a:p>
        </p:txBody>
      </p:sp>
    </p:spTree>
    <p:extLst>
      <p:ext uri="{BB962C8B-B14F-4D97-AF65-F5344CB8AC3E}">
        <p14:creationId xmlns:p14="http://schemas.microsoft.com/office/powerpoint/2010/main" val="243844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3436" y="1647064"/>
            <a:ext cx="4270248" cy="460870"/>
          </a:xfrm>
        </p:spPr>
        <p:txBody>
          <a:bodyPr>
            <a:normAutofit/>
          </a:bodyPr>
          <a:lstStyle/>
          <a:p>
            <a:r>
              <a:rPr lang="en-GB" sz="2400" b="1" dirty="0"/>
              <a:t>Politics</a:t>
            </a:r>
          </a:p>
        </p:txBody>
      </p:sp>
      <p:sp>
        <p:nvSpPr>
          <p:cNvPr id="3" name="Content Placeholder 2"/>
          <p:cNvSpPr>
            <a:spLocks noGrp="1"/>
          </p:cNvSpPr>
          <p:nvPr>
            <p:ph sz="half" idx="2"/>
          </p:nvPr>
        </p:nvSpPr>
        <p:spPr>
          <a:xfrm>
            <a:off x="914399" y="2107934"/>
            <a:ext cx="5188017" cy="4600874"/>
          </a:xfrm>
        </p:spPr>
        <p:txBody>
          <a:bodyPr>
            <a:normAutofit lnSpcReduction="10000"/>
          </a:bodyPr>
          <a:lstStyle/>
          <a:p>
            <a:r>
              <a:rPr lang="en-US" sz="1900" b="1" dirty="0"/>
              <a:t>POLITICS</a:t>
            </a:r>
            <a:r>
              <a:rPr lang="en-US" sz="1900" dirty="0"/>
              <a:t> can control the use of prerogative powers by: </a:t>
            </a:r>
          </a:p>
          <a:p>
            <a:pPr lvl="1"/>
            <a:r>
              <a:rPr lang="en-US" sz="1900" dirty="0"/>
              <a:t>Establishing conventions that say the power can only be used in certain ways, e.g. the Monarch only uses their reserve powers on ministerial advice, or that Parliament should debate a subject first.</a:t>
            </a:r>
          </a:p>
          <a:p>
            <a:pPr lvl="1"/>
            <a:r>
              <a:rPr lang="en-US" sz="1900" dirty="0"/>
              <a:t>Politicians need to be re-elected; certain uses of the prerogative might lose (or gain!) them votes.</a:t>
            </a:r>
          </a:p>
          <a:p>
            <a:pPr lvl="1"/>
            <a:r>
              <a:rPr lang="en-GB" sz="2000" dirty="0"/>
              <a:t>Mechanisms for parliamentary scrutiny of executive actions are already in place, these include the vote of censure or no-confidence, adjournment debates, debates on a motion, parliamentary questions, ministerial correspondence and scrutiny by select committee.</a:t>
            </a:r>
            <a:endParaRPr lang="en-US" sz="1900" dirty="0"/>
          </a:p>
          <a:p>
            <a:endParaRPr lang="en-GB" dirty="0"/>
          </a:p>
        </p:txBody>
      </p:sp>
      <p:sp>
        <p:nvSpPr>
          <p:cNvPr id="4" name="Content Placeholder 3"/>
          <p:cNvSpPr>
            <a:spLocks noGrp="1"/>
          </p:cNvSpPr>
          <p:nvPr>
            <p:ph sz="quarter" idx="4"/>
          </p:nvPr>
        </p:nvSpPr>
        <p:spPr>
          <a:xfrm>
            <a:off x="6338316" y="2107935"/>
            <a:ext cx="4253484" cy="4494996"/>
          </a:xfrm>
        </p:spPr>
        <p:txBody>
          <a:bodyPr>
            <a:normAutofit lnSpcReduction="10000"/>
          </a:bodyPr>
          <a:lstStyle/>
          <a:p>
            <a:r>
              <a:rPr lang="en-US" sz="2100" b="1" dirty="0"/>
              <a:t>LAW</a:t>
            </a:r>
            <a:r>
              <a:rPr lang="en-US" sz="2100" dirty="0"/>
              <a:t> can control the use of executive prerogative powers by:</a:t>
            </a:r>
          </a:p>
          <a:p>
            <a:pPr lvl="1"/>
            <a:r>
              <a:rPr lang="en-US" sz="2100" dirty="0"/>
              <a:t>Abolishing the power through an Act of Parliament</a:t>
            </a:r>
          </a:p>
          <a:p>
            <a:pPr lvl="1"/>
            <a:r>
              <a:rPr lang="en-US" sz="2100" dirty="0"/>
              <a:t>Using an Act of Parliament to limit an existing prerogative without abolishing it</a:t>
            </a:r>
          </a:p>
          <a:p>
            <a:pPr lvl="1"/>
            <a:r>
              <a:rPr lang="en-US" sz="2100" dirty="0"/>
              <a:t>Judicial review can ensure that the government uses prerogative powers in a way that is within their legal scope – IF it is ‘justiciable’.</a:t>
            </a:r>
          </a:p>
          <a:p>
            <a:endParaRPr lang="en-GB" dirty="0"/>
          </a:p>
        </p:txBody>
      </p:sp>
      <p:sp>
        <p:nvSpPr>
          <p:cNvPr id="5" name="Text Placeholder 4"/>
          <p:cNvSpPr>
            <a:spLocks noGrp="1"/>
          </p:cNvSpPr>
          <p:nvPr>
            <p:ph type="body" sz="quarter" idx="13"/>
          </p:nvPr>
        </p:nvSpPr>
        <p:spPr>
          <a:xfrm>
            <a:off x="6321552" y="1647063"/>
            <a:ext cx="4270248" cy="460871"/>
          </a:xfrm>
        </p:spPr>
        <p:txBody>
          <a:bodyPr>
            <a:normAutofit/>
          </a:bodyPr>
          <a:lstStyle/>
          <a:p>
            <a:r>
              <a:rPr lang="en-GB" sz="2400" b="1" dirty="0"/>
              <a:t>law</a:t>
            </a:r>
          </a:p>
        </p:txBody>
      </p:sp>
      <p:sp>
        <p:nvSpPr>
          <p:cNvPr id="6" name="Title 5"/>
          <p:cNvSpPr>
            <a:spLocks noGrp="1"/>
          </p:cNvSpPr>
          <p:nvPr>
            <p:ph type="title"/>
          </p:nvPr>
        </p:nvSpPr>
        <p:spPr>
          <a:xfrm>
            <a:off x="2231136" y="370332"/>
            <a:ext cx="7729728" cy="1188720"/>
          </a:xfrm>
        </p:spPr>
        <p:txBody>
          <a:bodyPr/>
          <a:lstStyle/>
          <a:p>
            <a:pPr algn="ctr"/>
            <a:r>
              <a:rPr lang="en-GB" dirty="0"/>
              <a:t>Control of the prerogative</a:t>
            </a:r>
          </a:p>
        </p:txBody>
      </p:sp>
    </p:spTree>
    <p:extLst>
      <p:ext uri="{BB962C8B-B14F-4D97-AF65-F5344CB8AC3E}">
        <p14:creationId xmlns:p14="http://schemas.microsoft.com/office/powerpoint/2010/main" val="17183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A7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18938F-5974-FCDA-368C-C96248DA8C69}"/>
              </a:ext>
            </a:extLst>
          </p:cNvPr>
          <p:cNvSpPr>
            <a:spLocks noGrp="1"/>
          </p:cNvSpPr>
          <p:nvPr>
            <p:ph type="title"/>
          </p:nvPr>
        </p:nvSpPr>
        <p:spPr>
          <a:xfrm>
            <a:off x="871220" y="860028"/>
            <a:ext cx="6006192" cy="1324907"/>
          </a:xfrm>
        </p:spPr>
        <p:txBody>
          <a:bodyPr>
            <a:normAutofit/>
          </a:bodyPr>
          <a:lstStyle/>
          <a:p>
            <a:r>
              <a:rPr lang="en-GB">
                <a:solidFill>
                  <a:srgbClr val="8A7554"/>
                </a:solidFill>
              </a:rPr>
              <a:t>Prerogative and Statute</a:t>
            </a:r>
          </a:p>
        </p:txBody>
      </p:sp>
      <p:sp>
        <p:nvSpPr>
          <p:cNvPr id="8" name="Content Placeholder 7">
            <a:extLst>
              <a:ext uri="{FF2B5EF4-FFF2-40B4-BE49-F238E27FC236}">
                <a16:creationId xmlns:a16="http://schemas.microsoft.com/office/drawing/2014/main" id="{05C003ED-EA16-A183-BD78-555A1BAF37CE}"/>
              </a:ext>
            </a:extLst>
          </p:cNvPr>
          <p:cNvSpPr>
            <a:spLocks noGrp="1"/>
          </p:cNvSpPr>
          <p:nvPr>
            <p:ph idx="1"/>
          </p:nvPr>
        </p:nvSpPr>
        <p:spPr>
          <a:xfrm>
            <a:off x="871220" y="1894115"/>
            <a:ext cx="6006192" cy="4282848"/>
          </a:xfrm>
        </p:spPr>
        <p:txBody>
          <a:bodyPr>
            <a:normAutofit fontScale="92500" lnSpcReduction="20000"/>
          </a:bodyPr>
          <a:lstStyle/>
          <a:p>
            <a:r>
              <a:rPr lang="en-GB" sz="1400" b="1" dirty="0"/>
              <a:t>Statute may abolish a prerogative power </a:t>
            </a:r>
          </a:p>
          <a:p>
            <a:pPr marL="228600" lvl="1" indent="0">
              <a:buNone/>
            </a:pPr>
            <a:r>
              <a:rPr lang="en-GB" sz="1400" dirty="0"/>
              <a:t>“[T]he principle is clearly established that the … prerogative cannot be restricted or qualified save by express words or by necessary intendment” </a:t>
            </a:r>
            <a:r>
              <a:rPr lang="en-GB" sz="1400" i="1" dirty="0"/>
              <a:t>British Coal Corporation v The King </a:t>
            </a:r>
            <a:r>
              <a:rPr lang="en-GB" sz="1400" dirty="0"/>
              <a:t>[1935] AC 500 </a:t>
            </a:r>
          </a:p>
          <a:p>
            <a:r>
              <a:rPr lang="en-GB" sz="1400" b="1" dirty="0"/>
              <a:t>Prerogative must give way to statute</a:t>
            </a:r>
          </a:p>
          <a:p>
            <a:pPr marL="228600" lvl="1" indent="0">
              <a:buNone/>
            </a:pPr>
            <a:r>
              <a:rPr lang="en-GB" sz="1400" i="1" dirty="0"/>
              <a:t>Attorney-General v De Keyser's Royal Hotel </a:t>
            </a:r>
            <a:r>
              <a:rPr lang="en-GB" sz="1400" dirty="0"/>
              <a:t>[1920] AC 508 </a:t>
            </a:r>
            <a:r>
              <a:rPr lang="en-GB" sz="1400" dirty="0">
                <a:sym typeface="Wingdings" panose="05000000000000000000" pitchFamily="2" charset="2"/>
              </a:rPr>
              <a:t> precedence of statute; prerogative cannot be ‘revived’</a:t>
            </a:r>
          </a:p>
          <a:p>
            <a:pPr marL="228600" lvl="1" indent="0">
              <a:buNone/>
            </a:pPr>
            <a:r>
              <a:rPr lang="en-GB" sz="1400" dirty="0">
                <a:sym typeface="Wingdings" panose="05000000000000000000" pitchFamily="2" charset="2"/>
              </a:rPr>
              <a:t>“if the whole ground of something which could be done by the prerogative is covered by the statute it is the statute that rules” (Lord Dunedin)</a:t>
            </a:r>
          </a:p>
          <a:p>
            <a:pPr marL="228600" lvl="1" indent="0">
              <a:buNone/>
            </a:pPr>
            <a:r>
              <a:rPr lang="en-GB" sz="1400" i="1" dirty="0">
                <a:sym typeface="Wingdings" panose="05000000000000000000" pitchFamily="2" charset="2"/>
              </a:rPr>
              <a:t>R v Secretary of State for the Home Office ex </a:t>
            </a:r>
            <a:r>
              <a:rPr lang="en-GB" sz="1400" i="1" dirty="0" err="1">
                <a:sym typeface="Wingdings" panose="05000000000000000000" pitchFamily="2" charset="2"/>
              </a:rPr>
              <a:t>parte</a:t>
            </a:r>
            <a:r>
              <a:rPr lang="en-GB" sz="1400" i="1" dirty="0">
                <a:sym typeface="Wingdings" panose="05000000000000000000" pitchFamily="2" charset="2"/>
              </a:rPr>
              <a:t> Northumbria Police Authority </a:t>
            </a:r>
            <a:r>
              <a:rPr lang="en-GB" sz="1400" dirty="0">
                <a:sym typeface="Wingdings" panose="05000000000000000000" pitchFamily="2" charset="2"/>
              </a:rPr>
              <a:t>[1989] QB 26  statute and prerogative co-exist  controversial</a:t>
            </a:r>
            <a:endParaRPr lang="en-GB" sz="1400" i="1" dirty="0">
              <a:sym typeface="Wingdings" panose="05000000000000000000" pitchFamily="2" charset="2"/>
            </a:endParaRPr>
          </a:p>
          <a:p>
            <a:r>
              <a:rPr lang="en-GB" sz="1400" b="1" dirty="0"/>
              <a:t>Parliament’s will, as enacted in statute, takes priority</a:t>
            </a:r>
          </a:p>
          <a:p>
            <a:pPr marL="228600" lvl="1" indent="0">
              <a:buNone/>
            </a:pPr>
            <a:r>
              <a:rPr lang="en-GB" sz="1400" i="1" dirty="0"/>
              <a:t>Laker Airways Ltd v Department </a:t>
            </a:r>
            <a:r>
              <a:rPr lang="en-GB" sz="1400" dirty="0"/>
              <a:t>of </a:t>
            </a:r>
            <a:r>
              <a:rPr lang="en-GB" sz="1400" i="1" dirty="0"/>
              <a:t>Trade </a:t>
            </a:r>
            <a:r>
              <a:rPr lang="en-GB" sz="1400" dirty="0"/>
              <a:t>[1977] QB 643 (CA)</a:t>
            </a:r>
          </a:p>
          <a:p>
            <a:pPr marL="457200" lvl="2" indent="0">
              <a:buNone/>
            </a:pPr>
            <a:r>
              <a:rPr lang="en-GB" sz="1400" dirty="0"/>
              <a:t>Prerogative must be used to further, not frustrate, Parliament’s intention </a:t>
            </a:r>
            <a:r>
              <a:rPr lang="en-GB" sz="1400" dirty="0">
                <a:sym typeface="Wingdings" panose="05000000000000000000" pitchFamily="2" charset="2"/>
              </a:rPr>
              <a:t> cannot revoke Laker Airways’ designated airline status </a:t>
            </a:r>
          </a:p>
          <a:p>
            <a:pPr marL="685800" lvl="3" indent="0">
              <a:buNone/>
            </a:pPr>
            <a:r>
              <a:rPr lang="en-US" sz="1400" i="1" dirty="0"/>
              <a:t>Miller No 1</a:t>
            </a:r>
            <a:r>
              <a:rPr lang="en-US" sz="1400" dirty="0"/>
              <a:t> </a:t>
            </a:r>
            <a:r>
              <a:rPr lang="en-US" sz="1400" dirty="0">
                <a:sym typeface="Wingdings" panose="05000000000000000000" pitchFamily="2" charset="2"/>
              </a:rPr>
              <a:t> </a:t>
            </a:r>
            <a:r>
              <a:rPr lang="en-US" sz="1400" dirty="0"/>
              <a:t>government cannot use prerogative powers to start the ‘Article 50’ process because this would frustrate Parliament’s intention to be a member of the EU, as set out in the European Communities Act 1972. Only Parliament can choose to change this decision and leave.</a:t>
            </a:r>
            <a:endParaRPr lang="en-GB" sz="1400" dirty="0">
              <a:sym typeface="Wingdings" panose="05000000000000000000" pitchFamily="2" charset="2"/>
            </a:endParaRPr>
          </a:p>
          <a:p>
            <a:pPr marL="228600" lvl="1" indent="0">
              <a:buNone/>
            </a:pPr>
            <a:r>
              <a:rPr lang="en-GB" sz="1400" i="1" dirty="0"/>
              <a:t>R v Secretary of State for the Home Department ex </a:t>
            </a:r>
            <a:r>
              <a:rPr lang="en-GB" sz="1400" i="1" dirty="0" err="1"/>
              <a:t>parte</a:t>
            </a:r>
            <a:r>
              <a:rPr lang="en-GB" sz="1400" i="1" dirty="0"/>
              <a:t> Fire Brigades Union </a:t>
            </a:r>
            <a:r>
              <a:rPr lang="en-GB" sz="1400" dirty="0"/>
              <a:t>[1995] 2 All ER 24</a:t>
            </a:r>
          </a:p>
          <a:p>
            <a:pPr marL="457200" lvl="2" indent="0">
              <a:buNone/>
            </a:pPr>
            <a:r>
              <a:rPr lang="en-GB" sz="1400" dirty="0"/>
              <a:t>Minister may not refuse to bring statute into effect and use the prerogative instead</a:t>
            </a:r>
            <a:endParaRPr lang="en-GB" sz="1400" i="1" dirty="0"/>
          </a:p>
        </p:txBody>
      </p:sp>
      <p:sp>
        <p:nvSpPr>
          <p:cNvPr id="57" name="Rectangle 56">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8A7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Goliath - Wikipedia">
            <a:extLst>
              <a:ext uri="{FF2B5EF4-FFF2-40B4-BE49-F238E27FC236}">
                <a16:creationId xmlns:a16="http://schemas.microsoft.com/office/drawing/2014/main" id="{3FABDF58-F547-5E82-9AD5-2AC339EC63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 r="1"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9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9CCC5-3CAA-A8B4-E35E-3A5F8DE9704A}"/>
              </a:ext>
            </a:extLst>
          </p:cNvPr>
          <p:cNvSpPr>
            <a:spLocks noGrp="1"/>
          </p:cNvSpPr>
          <p:nvPr>
            <p:ph type="title"/>
          </p:nvPr>
        </p:nvSpPr>
        <p:spPr>
          <a:xfrm>
            <a:off x="572493" y="238539"/>
            <a:ext cx="11018520" cy="1434415"/>
          </a:xfrm>
        </p:spPr>
        <p:txBody>
          <a:bodyPr anchor="b">
            <a:normAutofit/>
          </a:bodyPr>
          <a:lstStyle/>
          <a:p>
            <a:r>
              <a:rPr lang="en-GB" sz="5400"/>
              <a:t>Prerogative in case law</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F5412B-C36E-CE19-20E1-72DD320E836B}"/>
              </a:ext>
            </a:extLst>
          </p:cNvPr>
          <p:cNvSpPr>
            <a:spLocks noGrp="1"/>
          </p:cNvSpPr>
          <p:nvPr>
            <p:ph idx="1"/>
          </p:nvPr>
        </p:nvSpPr>
        <p:spPr>
          <a:xfrm>
            <a:off x="572493" y="2071316"/>
            <a:ext cx="6713552" cy="4119172"/>
          </a:xfrm>
        </p:spPr>
        <p:txBody>
          <a:bodyPr anchor="t">
            <a:normAutofit fontScale="92500" lnSpcReduction="20000"/>
          </a:bodyPr>
          <a:lstStyle/>
          <a:p>
            <a:r>
              <a:rPr lang="en-GB" sz="1600" b="1" dirty="0"/>
              <a:t>Judicial Review</a:t>
            </a:r>
          </a:p>
          <a:p>
            <a:r>
              <a:rPr lang="en-GB" sz="1600" b="1" dirty="0"/>
              <a:t>A reluctance to review </a:t>
            </a:r>
            <a:r>
              <a:rPr lang="en-GB" sz="1600" b="1" i="1" dirty="0"/>
              <a:t>exercise</a:t>
            </a:r>
            <a:r>
              <a:rPr lang="en-GB" sz="1600" b="1" dirty="0"/>
              <a:t> of prerogative?</a:t>
            </a:r>
          </a:p>
          <a:p>
            <a:pPr marL="228600" lvl="1" indent="0">
              <a:buNone/>
            </a:pPr>
            <a:r>
              <a:rPr lang="en-US" sz="1600" i="1" dirty="0"/>
              <a:t>China Navigation</a:t>
            </a:r>
            <a:r>
              <a:rPr lang="en-US" sz="1600" dirty="0"/>
              <a:t> [1932] 2 KB 197 </a:t>
            </a:r>
            <a:r>
              <a:rPr lang="en-US" sz="1600" dirty="0">
                <a:sym typeface="Wingdings" panose="05000000000000000000" pitchFamily="2" charset="2"/>
              </a:rPr>
              <a:t> </a:t>
            </a:r>
            <a:r>
              <a:rPr lang="en-US" sz="1600" dirty="0"/>
              <a:t>‘the courts cannot question it’</a:t>
            </a:r>
          </a:p>
          <a:p>
            <a:pPr marL="228600" lvl="1" indent="0">
              <a:buNone/>
            </a:pPr>
            <a:r>
              <a:rPr lang="en-US" sz="1600" i="1" dirty="0"/>
              <a:t>Hanratty v Lord Butler of Saffron-Walden </a:t>
            </a:r>
            <a:r>
              <a:rPr lang="en-US" sz="1600" dirty="0"/>
              <a:t>(1971) 115 Sol Jo 386 </a:t>
            </a:r>
            <a:r>
              <a:rPr lang="en-US" sz="1600" dirty="0">
                <a:sym typeface="Wingdings" panose="05000000000000000000" pitchFamily="2" charset="2"/>
              </a:rPr>
              <a:t> </a:t>
            </a:r>
            <a:r>
              <a:rPr lang="en-US" sz="1600" dirty="0"/>
              <a:t>prerogative of mercy cannot be questioned</a:t>
            </a:r>
          </a:p>
          <a:p>
            <a:r>
              <a:rPr lang="en-US" sz="1600" b="1" dirty="0"/>
              <a:t>Cases look at existence, extent/scope</a:t>
            </a:r>
          </a:p>
          <a:p>
            <a:pPr marL="228600" lvl="1" indent="0">
              <a:buNone/>
            </a:pPr>
            <a:r>
              <a:rPr lang="en-US" sz="1600" i="1" dirty="0"/>
              <a:t>Re Petition of Right </a:t>
            </a:r>
            <a:r>
              <a:rPr lang="en-US" sz="1600" dirty="0"/>
              <a:t>[1915] 3 KB 649</a:t>
            </a:r>
          </a:p>
          <a:p>
            <a:pPr marL="228600" lvl="1" indent="0">
              <a:buNone/>
            </a:pPr>
            <a:r>
              <a:rPr lang="en-US" sz="1600" i="1" dirty="0"/>
              <a:t>De Keyser’s Royal Hotel </a:t>
            </a:r>
            <a:r>
              <a:rPr lang="en-GB" sz="1600" dirty="0"/>
              <a:t>[1920] AC 508 </a:t>
            </a:r>
            <a:endParaRPr lang="en-US" sz="1600" i="1" dirty="0"/>
          </a:p>
          <a:p>
            <a:pPr marL="228600" lvl="1" indent="0">
              <a:buNone/>
            </a:pPr>
            <a:r>
              <a:rPr lang="en-US" sz="1600" i="1" dirty="0" err="1"/>
              <a:t>Burmah</a:t>
            </a:r>
            <a:r>
              <a:rPr lang="en-US" sz="1600" i="1" dirty="0"/>
              <a:t> Oil Ltd v Lord Advocate </a:t>
            </a:r>
            <a:r>
              <a:rPr lang="en-US" sz="1600" dirty="0"/>
              <a:t>[1965] AC 75</a:t>
            </a:r>
            <a:endParaRPr lang="en-US" sz="1600" b="1" i="1" dirty="0"/>
          </a:p>
          <a:p>
            <a:pPr marL="228600" lvl="1" indent="0">
              <a:buNone/>
            </a:pPr>
            <a:r>
              <a:rPr lang="en-US" sz="1600" i="1" dirty="0"/>
              <a:t>Ex </a:t>
            </a:r>
            <a:r>
              <a:rPr lang="en-US" sz="1600" i="1" dirty="0" err="1"/>
              <a:t>parte</a:t>
            </a:r>
            <a:r>
              <a:rPr lang="en-US" sz="1600" i="1" dirty="0"/>
              <a:t> </a:t>
            </a:r>
            <a:r>
              <a:rPr lang="en-US" sz="1600" i="1" dirty="0" err="1"/>
              <a:t>Northumbria</a:t>
            </a:r>
            <a:r>
              <a:rPr lang="en-US" sz="1600" i="1" dirty="0"/>
              <a:t> Police Authority</a:t>
            </a:r>
            <a:r>
              <a:rPr lang="en-US" sz="1600" dirty="0"/>
              <a:t> </a:t>
            </a:r>
            <a:r>
              <a:rPr lang="en-GB" sz="1600" dirty="0">
                <a:sym typeface="Wingdings" panose="05000000000000000000" pitchFamily="2" charset="2"/>
              </a:rPr>
              <a:t>[1989] QB 26 </a:t>
            </a:r>
            <a:endParaRPr lang="en-US" sz="1600" dirty="0"/>
          </a:p>
          <a:p>
            <a:r>
              <a:rPr lang="en-US" sz="1600" b="1" dirty="0"/>
              <a:t>‘Justiciability’ and ‘Deference’</a:t>
            </a:r>
          </a:p>
          <a:p>
            <a:pPr marL="228600" lvl="1" indent="0">
              <a:buNone/>
            </a:pPr>
            <a:r>
              <a:rPr lang="en-GB" sz="1600" i="1" dirty="0"/>
              <a:t>Miller 1 </a:t>
            </a:r>
            <a:r>
              <a:rPr lang="en-GB" sz="1600" dirty="0"/>
              <a:t>“In </a:t>
            </a:r>
            <a:r>
              <a:rPr lang="en-GB" sz="1600" i="1" dirty="0" err="1"/>
              <a:t>Burmah</a:t>
            </a:r>
            <a:r>
              <a:rPr lang="en-GB" sz="1600" i="1" dirty="0"/>
              <a:t> Oil </a:t>
            </a:r>
            <a:r>
              <a:rPr lang="mr-IN" sz="1600" dirty="0"/>
              <a:t>…</a:t>
            </a:r>
            <a:r>
              <a:rPr lang="en-GB" sz="1600" dirty="0"/>
              <a:t> Lord Reid described prerogative powers as a “relic of a past age”, but that description should not be understood as implying that the Royal prerogative is either anomalous or anachronistic.  There are important areas of governmental activity which, today as in the past, are essential to the effective operation of the state and which are not covered, or at least not completely covered, by statute.  Some of them, such as the conduct of diplomacy and war, are by their very nature at least normally best reserved to ministers.”</a:t>
            </a:r>
            <a:endParaRPr lang="en-US" sz="1600" dirty="0"/>
          </a:p>
          <a:p>
            <a:endParaRPr lang="en-US" sz="1600" b="1" dirty="0"/>
          </a:p>
          <a:p>
            <a:endParaRPr lang="en-GB" sz="1600" b="1" dirty="0"/>
          </a:p>
          <a:p>
            <a:endParaRPr lang="en-GB" sz="1600" dirty="0"/>
          </a:p>
        </p:txBody>
      </p:sp>
      <p:pic>
        <p:nvPicPr>
          <p:cNvPr id="5" name="Picture 4">
            <a:extLst>
              <a:ext uri="{FF2B5EF4-FFF2-40B4-BE49-F238E27FC236}">
                <a16:creationId xmlns:a16="http://schemas.microsoft.com/office/drawing/2014/main" id="{5FF504A5-64F5-1463-B090-4B0945C38313}"/>
              </a:ext>
            </a:extLst>
          </p:cNvPr>
          <p:cNvPicPr>
            <a:picLocks noChangeAspect="1"/>
          </p:cNvPicPr>
          <p:nvPr/>
        </p:nvPicPr>
        <p:blipFill rotWithShape="1">
          <a:blip r:embed="rId2"/>
          <a:srcRect l="22325" r="19218" b="2"/>
          <a:stretch/>
        </p:blipFill>
        <p:spPr>
          <a:xfrm>
            <a:off x="7675658" y="2093976"/>
            <a:ext cx="3941064" cy="4096512"/>
          </a:xfrm>
          <a:prstGeom prst="rect">
            <a:avLst/>
          </a:prstGeom>
        </p:spPr>
      </p:pic>
    </p:spTree>
    <p:extLst>
      <p:ext uri="{BB962C8B-B14F-4D97-AF65-F5344CB8AC3E}">
        <p14:creationId xmlns:p14="http://schemas.microsoft.com/office/powerpoint/2010/main" val="315078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9D44E4-F82B-A48E-1B2C-5EAD224FC702}"/>
              </a:ext>
            </a:extLst>
          </p:cNvPr>
          <p:cNvSpPr>
            <a:spLocks noGrp="1"/>
          </p:cNvSpPr>
          <p:nvPr>
            <p:ph type="title"/>
          </p:nvPr>
        </p:nvSpPr>
        <p:spPr>
          <a:xfrm>
            <a:off x="777240" y="731519"/>
            <a:ext cx="2845191" cy="3237579"/>
          </a:xfrm>
        </p:spPr>
        <p:txBody>
          <a:bodyPr>
            <a:normAutofit/>
          </a:bodyPr>
          <a:lstStyle/>
          <a:p>
            <a:r>
              <a:rPr lang="en-GB" sz="3200" i="1">
                <a:solidFill>
                  <a:srgbClr val="FFFFFF"/>
                </a:solidFill>
              </a:rPr>
              <a:t>Council of Civil Service Unions v Minister for the Civil Service </a:t>
            </a:r>
            <a:r>
              <a:rPr lang="en-GB" sz="3200">
                <a:solidFill>
                  <a:srgbClr val="FFFFFF"/>
                </a:solidFill>
              </a:rPr>
              <a:t>[1984] UKHL 9 (The </a:t>
            </a:r>
            <a:r>
              <a:rPr lang="en-GB" sz="3200" i="1">
                <a:solidFill>
                  <a:srgbClr val="FFFFFF"/>
                </a:solidFill>
              </a:rPr>
              <a:t>GCHQ </a:t>
            </a:r>
            <a:r>
              <a:rPr lang="en-GB" sz="3200">
                <a:solidFill>
                  <a:srgbClr val="FFFFFF"/>
                </a:solidFill>
              </a:rPr>
              <a:t>CASE)</a:t>
            </a: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0C5DB74-993B-3130-97EA-0B7087DC5CC0}"/>
              </a:ext>
            </a:extLst>
          </p:cNvPr>
          <p:cNvSpPr>
            <a:spLocks noGrp="1"/>
          </p:cNvSpPr>
          <p:nvPr>
            <p:ph idx="1"/>
          </p:nvPr>
        </p:nvSpPr>
        <p:spPr>
          <a:xfrm>
            <a:off x="4379709" y="686862"/>
            <a:ext cx="7037591" cy="5475129"/>
          </a:xfrm>
        </p:spPr>
        <p:txBody>
          <a:bodyPr anchor="ctr">
            <a:normAutofit/>
          </a:bodyPr>
          <a:lstStyle/>
          <a:p>
            <a:pPr marL="0" indent="0">
              <a:buNone/>
            </a:pPr>
            <a:endParaRPr lang="en-US" sz="2400"/>
          </a:p>
          <a:p>
            <a:r>
              <a:rPr lang="en-US" sz="2400"/>
              <a:t>Civil servants used to have their employment regulated through the prerogative via Orders-In-Council and not through contracts.</a:t>
            </a:r>
          </a:p>
          <a:p>
            <a:r>
              <a:rPr lang="en-US" sz="2400"/>
              <a:t>Most employees at GCHQ were classed as civil servants and belonged to relevant trade unions.</a:t>
            </a:r>
          </a:p>
          <a:p>
            <a:r>
              <a:rPr lang="en-US" sz="2400"/>
              <a:t>The Minister for the Civil Service (the PM) used an Order-In-Council to forbid GCHQ employees joining a union, without any consultation.</a:t>
            </a:r>
          </a:p>
          <a:p>
            <a:r>
              <a:rPr lang="en-US" sz="2400"/>
              <a:t>Can this exercise of the prerogative be challenged?</a:t>
            </a:r>
          </a:p>
          <a:p>
            <a:r>
              <a:rPr lang="en-GB" sz="2400" b="1"/>
              <a:t>ON THE FACTS: </a:t>
            </a:r>
            <a:r>
              <a:rPr lang="en-GB" sz="2400"/>
              <a:t>the use of the prerogative cannot be questioned</a:t>
            </a:r>
          </a:p>
          <a:p>
            <a:r>
              <a:rPr lang="en-GB" sz="2400"/>
              <a:t>NB: National security</a:t>
            </a:r>
          </a:p>
          <a:p>
            <a:endParaRPr lang="en-US" sz="2400"/>
          </a:p>
          <a:p>
            <a:endParaRPr lang="en-GB" sz="2400"/>
          </a:p>
          <a:p>
            <a:endParaRPr lang="en-GB" sz="2400"/>
          </a:p>
        </p:txBody>
      </p:sp>
    </p:spTree>
    <p:extLst>
      <p:ext uri="{BB962C8B-B14F-4D97-AF65-F5344CB8AC3E}">
        <p14:creationId xmlns:p14="http://schemas.microsoft.com/office/powerpoint/2010/main" val="177397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927210"/>
            <a:ext cx="4270248" cy="386224"/>
          </a:xfrm>
        </p:spPr>
        <p:txBody>
          <a:bodyPr/>
          <a:lstStyle/>
          <a:p>
            <a:r>
              <a:rPr lang="en-GB" b="1" dirty="0"/>
              <a:t>reviewability</a:t>
            </a:r>
          </a:p>
        </p:txBody>
      </p:sp>
      <p:sp>
        <p:nvSpPr>
          <p:cNvPr id="3" name="Content Placeholder 2"/>
          <p:cNvSpPr>
            <a:spLocks noGrp="1"/>
          </p:cNvSpPr>
          <p:nvPr>
            <p:ph sz="half" idx="2"/>
          </p:nvPr>
        </p:nvSpPr>
        <p:spPr>
          <a:xfrm>
            <a:off x="528638" y="2760619"/>
            <a:ext cx="5325046" cy="3726808"/>
          </a:xfrm>
        </p:spPr>
        <p:txBody>
          <a:bodyPr>
            <a:normAutofit fontScale="85000" lnSpcReduction="20000"/>
          </a:bodyPr>
          <a:lstStyle/>
          <a:p>
            <a:pPr marL="0" indent="0">
              <a:buNone/>
            </a:pPr>
            <a:r>
              <a:rPr lang="en-US" dirty="0"/>
              <a:t>“I am unable to see … why the fact that the source of the power is the prerogative and not statute should today deprive the citizen of that right of challenge to the manner of its exercise which he would possess were the source of the power statutory.  In either case the act in question is the act of the executive.  To talk of that act as the act of the sovereign </a:t>
            </a:r>
            <a:r>
              <a:rPr lang="en-US" dirty="0" err="1"/>
              <a:t>savours</a:t>
            </a:r>
            <a:r>
              <a:rPr lang="en-US" dirty="0"/>
              <a:t> of the archaism of past centuries” (Lord Roskill)</a:t>
            </a:r>
          </a:p>
          <a:p>
            <a:r>
              <a:rPr lang="en-US" sz="1500" dirty="0"/>
              <a:t>House of Lords decides that </a:t>
            </a:r>
            <a:r>
              <a:rPr lang="en-US" sz="1500" i="1" dirty="0"/>
              <a:t>exercise</a:t>
            </a:r>
            <a:r>
              <a:rPr lang="en-US" sz="1500" dirty="0"/>
              <a:t> of the prerogative is reviewable BUT … </a:t>
            </a:r>
          </a:p>
          <a:p>
            <a:pPr marL="0" indent="0">
              <a:buNone/>
            </a:pPr>
            <a:endParaRPr lang="en-GB" dirty="0"/>
          </a:p>
        </p:txBody>
      </p:sp>
      <p:sp>
        <p:nvSpPr>
          <p:cNvPr id="4" name="Content Placeholder 3"/>
          <p:cNvSpPr>
            <a:spLocks noGrp="1"/>
          </p:cNvSpPr>
          <p:nvPr>
            <p:ph sz="quarter" idx="4"/>
          </p:nvPr>
        </p:nvSpPr>
        <p:spPr>
          <a:xfrm>
            <a:off x="6338315" y="2760619"/>
            <a:ext cx="5325046" cy="3953689"/>
          </a:xfrm>
        </p:spPr>
        <p:txBody>
          <a:bodyPr>
            <a:normAutofit fontScale="85000" lnSpcReduction="20000"/>
          </a:bodyPr>
          <a:lstStyle/>
          <a:p>
            <a:pPr marL="0" indent="0">
              <a:buNone/>
            </a:pPr>
            <a:r>
              <a:rPr lang="en-GB" sz="2100" dirty="0"/>
              <a:t>“I do not think that that right of challenge can be unqualified.  It must, I think, depend upon the subject matter of the prerogative power which is exercised” (Lord Roskill)</a:t>
            </a:r>
          </a:p>
          <a:p>
            <a:r>
              <a:rPr lang="en-GB" dirty="0"/>
              <a:t>Some prerogatives not ‘justiciable’</a:t>
            </a:r>
          </a:p>
          <a:p>
            <a:pPr lvl="1"/>
            <a:r>
              <a:rPr lang="en-GB" sz="1800" dirty="0"/>
              <a:t>Non-justiciable issue = one where many competing points of view to be weighed and balanced in search for political solution</a:t>
            </a:r>
          </a:p>
          <a:p>
            <a:pPr lvl="1"/>
            <a:r>
              <a:rPr lang="en-GB" sz="1800" dirty="0"/>
              <a:t>National security a “par excellence” example</a:t>
            </a:r>
          </a:p>
          <a:p>
            <a:pPr lvl="1"/>
            <a:r>
              <a:rPr lang="en-GB" sz="1800" dirty="0"/>
              <a:t>Making of treaties, defence of the realm, prerogative of mercy, grant of honours, dissolution of Parliament, appointment of ministers </a:t>
            </a:r>
          </a:p>
          <a:p>
            <a:pPr lvl="1"/>
            <a:r>
              <a:rPr lang="en-GB" sz="1800" dirty="0"/>
              <a:t>High v low policy </a:t>
            </a:r>
            <a:r>
              <a:rPr lang="en-GB" sz="1800" dirty="0">
                <a:sym typeface="Wingdings" panose="05000000000000000000" pitchFamily="2" charset="2"/>
              </a:rPr>
              <a:t> </a:t>
            </a:r>
            <a:r>
              <a:rPr lang="en-US" sz="1800" i="1" dirty="0">
                <a:solidFill>
                  <a:srgbClr val="000000">
                    <a:lumMod val="85000"/>
                    <a:lumOff val="15000"/>
                  </a:srgbClr>
                </a:solidFill>
              </a:rPr>
              <a:t>R (Gentle) </a:t>
            </a:r>
            <a:r>
              <a:rPr lang="en-US" sz="1800" dirty="0">
                <a:solidFill>
                  <a:srgbClr val="000000">
                    <a:lumMod val="85000"/>
                    <a:lumOff val="15000"/>
                  </a:srgbClr>
                </a:solidFill>
              </a:rPr>
              <a:t>[2008] UKHL 20: “peace and war, the making of treaties, the conduct of foreign relations” (Lord Bingham at [8]) </a:t>
            </a:r>
            <a:r>
              <a:rPr lang="en-US" sz="1800" dirty="0">
                <a:solidFill>
                  <a:srgbClr val="000000">
                    <a:lumMod val="85000"/>
                    <a:lumOff val="15000"/>
                  </a:srgbClr>
                </a:solidFill>
                <a:sym typeface="Wingdings" panose="05000000000000000000" pitchFamily="2" charset="2"/>
              </a:rPr>
              <a:t> </a:t>
            </a:r>
            <a:r>
              <a:rPr lang="en-US" sz="1800" dirty="0" err="1">
                <a:solidFill>
                  <a:srgbClr val="000000">
                    <a:lumMod val="85000"/>
                    <a:lumOff val="15000"/>
                  </a:srgbClr>
                </a:solidFill>
                <a:sym typeface="Wingdings" panose="05000000000000000000" pitchFamily="2" charset="2"/>
              </a:rPr>
              <a:t>cf</a:t>
            </a:r>
            <a:r>
              <a:rPr lang="en-US" sz="1800" dirty="0">
                <a:solidFill>
                  <a:srgbClr val="000000">
                    <a:lumMod val="85000"/>
                    <a:lumOff val="15000"/>
                  </a:srgbClr>
                </a:solidFill>
                <a:sym typeface="Wingdings" panose="05000000000000000000" pitchFamily="2" charset="2"/>
              </a:rPr>
              <a:t> </a:t>
            </a:r>
            <a:r>
              <a:rPr lang="en-GB" altLang="en-US" sz="1800" dirty="0">
                <a:ea typeface="Times New Roman" panose="02020603050405020304" pitchFamily="18" charset="0"/>
                <a:cs typeface="Arial" panose="020B0604020202020204" pitchFamily="34" charset="0"/>
              </a:rPr>
              <a:t>ex </a:t>
            </a:r>
            <a:r>
              <a:rPr lang="en-GB" altLang="en-US" sz="1800" i="1" dirty="0">
                <a:ea typeface="Times New Roman" panose="02020603050405020304" pitchFamily="18" charset="0"/>
                <a:cs typeface="Arial" panose="020B0604020202020204" pitchFamily="34" charset="0"/>
              </a:rPr>
              <a:t>parte Rees-</a:t>
            </a:r>
            <a:r>
              <a:rPr lang="en-GB" altLang="en-US" sz="1800" i="1" dirty="0" err="1">
                <a:ea typeface="Times New Roman" panose="02020603050405020304" pitchFamily="18" charset="0"/>
                <a:cs typeface="Arial" panose="020B0604020202020204" pitchFamily="34" charset="0"/>
              </a:rPr>
              <a:t>Mogg</a:t>
            </a:r>
            <a:r>
              <a:rPr lang="en-GB" altLang="en-US" sz="1800" i="1" dirty="0">
                <a:ea typeface="Times New Roman" panose="02020603050405020304" pitchFamily="18" charset="0"/>
                <a:cs typeface="Arial" panose="020B0604020202020204" pitchFamily="34" charset="0"/>
              </a:rPr>
              <a:t> </a:t>
            </a:r>
            <a:r>
              <a:rPr lang="en-GB" altLang="en-US" sz="1800" dirty="0">
                <a:ea typeface="Times New Roman" panose="02020603050405020304" pitchFamily="18" charset="0"/>
                <a:cs typeface="Arial" panose="020B0604020202020204" pitchFamily="34" charset="0"/>
              </a:rPr>
              <a:t>(1994) 1 All ER 457 </a:t>
            </a:r>
            <a:r>
              <a:rPr lang="en-US" sz="1800" dirty="0">
                <a:solidFill>
                  <a:srgbClr val="000000">
                    <a:lumMod val="85000"/>
                    <a:lumOff val="15000"/>
                  </a:srgbClr>
                </a:solidFill>
                <a:sym typeface="Wingdings" panose="05000000000000000000" pitchFamily="2" charset="2"/>
              </a:rPr>
              <a:t> </a:t>
            </a:r>
            <a:endParaRPr lang="en-GB" sz="1800" dirty="0"/>
          </a:p>
          <a:p>
            <a:endParaRPr lang="en-GB" dirty="0"/>
          </a:p>
        </p:txBody>
      </p:sp>
      <p:sp>
        <p:nvSpPr>
          <p:cNvPr id="5" name="Text Placeholder 4"/>
          <p:cNvSpPr>
            <a:spLocks noGrp="1"/>
          </p:cNvSpPr>
          <p:nvPr>
            <p:ph type="body" sz="quarter" idx="13"/>
          </p:nvPr>
        </p:nvSpPr>
        <p:spPr>
          <a:xfrm>
            <a:off x="6338315" y="1926069"/>
            <a:ext cx="4270248" cy="386224"/>
          </a:xfrm>
        </p:spPr>
        <p:txBody>
          <a:bodyPr/>
          <a:lstStyle/>
          <a:p>
            <a:r>
              <a:rPr lang="en-GB" b="1" dirty="0" err="1"/>
              <a:t>justiciability</a:t>
            </a:r>
            <a:endParaRPr lang="en-GB" b="1" dirty="0"/>
          </a:p>
        </p:txBody>
      </p:sp>
      <p:sp>
        <p:nvSpPr>
          <p:cNvPr id="6" name="Title 5"/>
          <p:cNvSpPr>
            <a:spLocks noGrp="1"/>
          </p:cNvSpPr>
          <p:nvPr>
            <p:ph type="title"/>
          </p:nvPr>
        </p:nvSpPr>
        <p:spPr/>
        <p:txBody>
          <a:bodyPr/>
          <a:lstStyle/>
          <a:p>
            <a:r>
              <a:rPr lang="en-GB" dirty="0"/>
              <a:t>THE </a:t>
            </a:r>
            <a:r>
              <a:rPr lang="en-GB" i="1" dirty="0"/>
              <a:t>GCHQ </a:t>
            </a:r>
            <a:r>
              <a:rPr lang="en-GB" dirty="0"/>
              <a:t>case: the broader judgment</a:t>
            </a:r>
          </a:p>
        </p:txBody>
      </p:sp>
    </p:spTree>
    <p:extLst>
      <p:ext uri="{BB962C8B-B14F-4D97-AF65-F5344CB8AC3E}">
        <p14:creationId xmlns:p14="http://schemas.microsoft.com/office/powerpoint/2010/main" val="25047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645" y="815339"/>
            <a:ext cx="4683321" cy="1904109"/>
          </a:xfrm>
        </p:spPr>
        <p:txBody>
          <a:bodyPr anchor="t">
            <a:normAutofit/>
          </a:bodyPr>
          <a:lstStyle/>
          <a:p>
            <a:pPr algn="ctr"/>
            <a:r>
              <a:rPr lang="en-GB" sz="6000" dirty="0"/>
              <a:t>Justiciability after </a:t>
            </a:r>
            <a:r>
              <a:rPr lang="en-GB" sz="6000" i="1" dirty="0"/>
              <a:t>GCHQ</a:t>
            </a:r>
            <a:endParaRPr lang="en-GB" sz="6000" dirty="0"/>
          </a:p>
        </p:txBody>
      </p:sp>
      <p:pic>
        <p:nvPicPr>
          <p:cNvPr id="8" name="Picture 7" descr="Graphical user interface, text, application, email&#10;&#10;Description automatically generated">
            <a:extLst>
              <a:ext uri="{FF2B5EF4-FFF2-40B4-BE49-F238E27FC236}">
                <a16:creationId xmlns:a16="http://schemas.microsoft.com/office/drawing/2014/main" id="{39515348-2A78-6B82-A962-FCF47D44160C}"/>
              </a:ext>
            </a:extLst>
          </p:cNvPr>
          <p:cNvPicPr>
            <a:picLocks noChangeAspect="1"/>
          </p:cNvPicPr>
          <p:nvPr/>
        </p:nvPicPr>
        <p:blipFill rotWithShape="1">
          <a:blip r:embed="rId2"/>
          <a:srcRect l="2027" r="1748" b="-2"/>
          <a:stretch/>
        </p:blipFill>
        <p:spPr>
          <a:xfrm>
            <a:off x="1" y="3063835"/>
            <a:ext cx="5710192" cy="3794166"/>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p:cNvSpPr>
            <a:spLocks noGrp="1"/>
          </p:cNvSpPr>
          <p:nvPr>
            <p:ph idx="1"/>
          </p:nvPr>
        </p:nvSpPr>
        <p:spPr>
          <a:xfrm>
            <a:off x="5328611" y="670559"/>
            <a:ext cx="6024175" cy="5445076"/>
          </a:xfrm>
        </p:spPr>
        <p:txBody>
          <a:bodyPr anchor="t">
            <a:noAutofit/>
          </a:bodyPr>
          <a:lstStyle/>
          <a:p>
            <a:r>
              <a:rPr lang="en-GB" sz="1800" dirty="0"/>
              <a:t>Increasing range of prerogative powers deemed justiciable</a:t>
            </a:r>
          </a:p>
          <a:p>
            <a:pPr marL="0" lvl="0"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r>
              <a:rPr lang="en-GB" altLang="en-US" sz="1800" dirty="0">
                <a:ea typeface="Times New Roman" panose="02020603050405020304" pitchFamily="18" charset="0"/>
                <a:cs typeface="Arial" panose="020B0604020202020204" pitchFamily="34" charset="0"/>
              </a:rPr>
              <a:t>ex </a:t>
            </a:r>
            <a:r>
              <a:rPr lang="en-GB" altLang="en-US" sz="1800" i="1" dirty="0" err="1">
                <a:ea typeface="Times New Roman" panose="02020603050405020304" pitchFamily="18" charset="0"/>
                <a:cs typeface="Arial" panose="020B0604020202020204" pitchFamily="34" charset="0"/>
              </a:rPr>
              <a:t>parte</a:t>
            </a:r>
            <a:r>
              <a:rPr lang="en-GB" altLang="en-US" sz="1800" i="1" dirty="0">
                <a:ea typeface="Times New Roman" panose="02020603050405020304" pitchFamily="18" charset="0"/>
                <a:cs typeface="Arial" panose="020B0604020202020204" pitchFamily="34" charset="0"/>
              </a:rPr>
              <a:t> Everett </a:t>
            </a:r>
            <a:r>
              <a:rPr lang="en-GB" altLang="en-US" sz="1800" dirty="0">
                <a:ea typeface="Times New Roman" panose="02020603050405020304" pitchFamily="18" charset="0"/>
                <a:cs typeface="Arial" panose="020B0604020202020204" pitchFamily="34" charset="0"/>
              </a:rPr>
              <a:t>[1989] 1 All ER 655 </a:t>
            </a:r>
            <a:r>
              <a:rPr lang="en-GB" altLang="en-US" sz="1800" dirty="0">
                <a:ea typeface="Times New Roman" panose="02020603050405020304" pitchFamily="18" charset="0"/>
                <a:cs typeface="Arial" panose="020B0604020202020204" pitchFamily="34" charset="0"/>
                <a:sym typeface="Wingdings" panose="05000000000000000000" pitchFamily="2" charset="2"/>
              </a:rPr>
              <a:t> power to issue passport</a:t>
            </a: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sym typeface="Wingdings" panose="05000000000000000000" pitchFamily="2" charset="2"/>
            </a:endParaRPr>
          </a:p>
          <a:p>
            <a:pPr marL="457200" lvl="2" indent="0" eaLnBrk="0" fontAlgn="base" hangingPunct="0">
              <a:spcBef>
                <a:spcPct val="0"/>
              </a:spcBef>
              <a:spcAft>
                <a:spcPct val="0"/>
              </a:spcAft>
              <a:buNone/>
            </a:pPr>
            <a:r>
              <a:rPr lang="en-GB" altLang="en-US" sz="1800" dirty="0">
                <a:ea typeface="Times New Roman" panose="02020603050405020304" pitchFamily="18" charset="0"/>
                <a:cs typeface="Arial" panose="020B0604020202020204" pitchFamily="34" charset="0"/>
              </a:rPr>
              <a:t>ex </a:t>
            </a:r>
            <a:r>
              <a:rPr lang="en-GB" altLang="en-US" sz="1800" i="1" dirty="0" err="1">
                <a:ea typeface="Times New Roman" panose="02020603050405020304" pitchFamily="18" charset="0"/>
                <a:cs typeface="Arial" panose="020B0604020202020204" pitchFamily="34" charset="0"/>
              </a:rPr>
              <a:t>parte</a:t>
            </a:r>
            <a:r>
              <a:rPr lang="en-GB" altLang="en-US" sz="1800" i="1" dirty="0">
                <a:ea typeface="Times New Roman" panose="02020603050405020304" pitchFamily="18" charset="0"/>
                <a:cs typeface="Arial" panose="020B0604020202020204" pitchFamily="34" charset="0"/>
              </a:rPr>
              <a:t> Bentley </a:t>
            </a:r>
            <a:r>
              <a:rPr lang="en-GB" altLang="en-US" sz="1800" dirty="0">
                <a:ea typeface="Times New Roman" panose="02020603050405020304" pitchFamily="18" charset="0"/>
                <a:cs typeface="Arial" panose="020B0604020202020204" pitchFamily="34" charset="0"/>
              </a:rPr>
              <a:t>(1993) 4 All ER 442 </a:t>
            </a:r>
            <a:r>
              <a:rPr lang="en-GB" altLang="en-US" sz="1800" dirty="0"/>
              <a:t> </a:t>
            </a:r>
            <a:r>
              <a:rPr lang="en-GB" altLang="en-US" sz="1800" dirty="0">
                <a:sym typeface="Wingdings" panose="05000000000000000000" pitchFamily="2" charset="2"/>
              </a:rPr>
              <a:t> p</a:t>
            </a:r>
            <a:r>
              <a:rPr lang="en-GB" altLang="en-US" sz="1800" dirty="0">
                <a:ea typeface="Times New Roman" panose="02020603050405020304" pitchFamily="18" charset="0"/>
                <a:cs typeface="Arial" panose="020B0604020202020204" pitchFamily="34" charset="0"/>
              </a:rPr>
              <a:t>ower to grant a pardon/mercy</a:t>
            </a:r>
          </a:p>
          <a:p>
            <a:pPr marL="457200" lvl="2" indent="0" eaLnBrk="0" fontAlgn="base" hangingPunct="0">
              <a:spcBef>
                <a:spcPct val="0"/>
              </a:spcBef>
              <a:spcAft>
                <a:spcPct val="0"/>
              </a:spcAft>
              <a:buNone/>
            </a:pPr>
            <a:endParaRPr lang="en-GB" altLang="en-US" sz="1800" i="1"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r>
              <a:rPr lang="en-GB" altLang="en-US" sz="1800" i="1" dirty="0">
                <a:ea typeface="Times New Roman" panose="02020603050405020304" pitchFamily="18" charset="0"/>
                <a:cs typeface="Arial" panose="020B0604020202020204" pitchFamily="34" charset="0"/>
              </a:rPr>
              <a:t>R (</a:t>
            </a:r>
            <a:r>
              <a:rPr lang="en-GB" altLang="en-US" sz="1800" i="1" dirty="0" err="1">
                <a:ea typeface="Times New Roman" panose="02020603050405020304" pitchFamily="18" charset="0"/>
                <a:cs typeface="Arial" panose="020B0604020202020204" pitchFamily="34" charset="0"/>
              </a:rPr>
              <a:t>Abassi</a:t>
            </a:r>
            <a:r>
              <a:rPr lang="en-GB" altLang="en-US" sz="1800" i="1" dirty="0">
                <a:ea typeface="Times New Roman" panose="02020603050405020304" pitchFamily="18" charset="0"/>
                <a:cs typeface="Arial" panose="020B0604020202020204" pitchFamily="34" charset="0"/>
              </a:rPr>
              <a:t>) </a:t>
            </a:r>
            <a:r>
              <a:rPr lang="en-GB" altLang="en-US" sz="1800" dirty="0">
                <a:ea typeface="Times New Roman" panose="02020603050405020304" pitchFamily="18" charset="0"/>
                <a:cs typeface="Arial" panose="020B0604020202020204" pitchFamily="34" charset="0"/>
              </a:rPr>
              <a:t>v </a:t>
            </a:r>
            <a:r>
              <a:rPr lang="en-GB" altLang="en-US" sz="1800" i="1" dirty="0">
                <a:ea typeface="Times New Roman" panose="02020603050405020304" pitchFamily="18" charset="0"/>
                <a:cs typeface="Arial" panose="020B0604020202020204" pitchFamily="34" charset="0"/>
              </a:rPr>
              <a:t>Secretary </a:t>
            </a:r>
            <a:r>
              <a:rPr lang="en-GB" altLang="en-US" sz="1800" dirty="0">
                <a:ea typeface="Times New Roman" panose="02020603050405020304" pitchFamily="18" charset="0"/>
                <a:cs typeface="Arial" panose="020B0604020202020204" pitchFamily="34" charset="0"/>
              </a:rPr>
              <a:t>of </a:t>
            </a:r>
            <a:r>
              <a:rPr lang="en-GB" altLang="en-US" sz="1800" i="1" dirty="0">
                <a:ea typeface="Times New Roman" panose="02020603050405020304" pitchFamily="18" charset="0"/>
                <a:cs typeface="Arial" panose="020B0604020202020204" pitchFamily="34" charset="0"/>
              </a:rPr>
              <a:t>State for Foreign Affairs </a:t>
            </a:r>
            <a:r>
              <a:rPr lang="en-GB" altLang="en-US" sz="1800" dirty="0">
                <a:ea typeface="Times New Roman" panose="02020603050405020304" pitchFamily="18" charset="0"/>
                <a:cs typeface="Arial" panose="020B0604020202020204" pitchFamily="34" charset="0"/>
              </a:rPr>
              <a:t>[2002] EWCA </a:t>
            </a:r>
            <a:r>
              <a:rPr lang="en-GB" altLang="en-US" sz="1800" dirty="0" err="1">
                <a:ea typeface="Times New Roman" panose="02020603050405020304" pitchFamily="18" charset="0"/>
                <a:cs typeface="Arial" panose="020B0604020202020204" pitchFamily="34" charset="0"/>
              </a:rPr>
              <a:t>Civ</a:t>
            </a:r>
            <a:r>
              <a:rPr lang="en-GB" altLang="en-US" sz="1800" dirty="0">
                <a:ea typeface="Times New Roman" panose="02020603050405020304" pitchFamily="18" charset="0"/>
                <a:cs typeface="Arial" panose="020B0604020202020204" pitchFamily="34" charset="0"/>
              </a:rPr>
              <a:t> 159 </a:t>
            </a:r>
            <a:r>
              <a:rPr lang="en-GB" altLang="en-US" sz="1800" dirty="0">
                <a:sym typeface="Wingdings" panose="05000000000000000000" pitchFamily="2" charset="2"/>
              </a:rPr>
              <a:t> s</a:t>
            </a:r>
            <a:r>
              <a:rPr lang="en-GB" altLang="en-US" sz="1800" dirty="0">
                <a:ea typeface="Times New Roman" panose="02020603050405020304" pitchFamily="18" charset="0"/>
                <a:cs typeface="Arial" panose="020B0604020202020204" pitchFamily="34" charset="0"/>
              </a:rPr>
              <a:t>uggestion that refusal to make diplomatic representations is justiciable</a:t>
            </a: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r>
              <a:rPr lang="en-GB" altLang="en-US" sz="1800" i="1" dirty="0">
                <a:ea typeface="Times New Roman" panose="02020603050405020304" pitchFamily="18" charset="0"/>
                <a:cs typeface="Arial" panose="020B0604020202020204" pitchFamily="34" charset="0"/>
              </a:rPr>
              <a:t>R (on the application </a:t>
            </a:r>
            <a:r>
              <a:rPr lang="en-GB" altLang="en-US" sz="1800" dirty="0">
                <a:ea typeface="Times New Roman" panose="02020603050405020304" pitchFamily="18" charset="0"/>
                <a:cs typeface="Arial" panose="020B0604020202020204" pitchFamily="34" charset="0"/>
              </a:rPr>
              <a:t>of </a:t>
            </a:r>
            <a:r>
              <a:rPr lang="en-GB" altLang="en-US" sz="1800" i="1" dirty="0" err="1">
                <a:ea typeface="Times New Roman" panose="02020603050405020304" pitchFamily="18" charset="0"/>
                <a:cs typeface="Arial" panose="020B0604020202020204" pitchFamily="34" charset="0"/>
              </a:rPr>
              <a:t>Bancoult</a:t>
            </a:r>
            <a:r>
              <a:rPr lang="en-GB" altLang="en-US" sz="1800" i="1" dirty="0">
                <a:ea typeface="Times New Roman" panose="02020603050405020304" pitchFamily="18" charset="0"/>
                <a:cs typeface="Arial" panose="020B0604020202020204" pitchFamily="34" charset="0"/>
              </a:rPr>
              <a:t>) </a:t>
            </a:r>
            <a:r>
              <a:rPr lang="en-GB" altLang="en-US" sz="1800" dirty="0">
                <a:ea typeface="Times New Roman" panose="02020603050405020304" pitchFamily="18" charset="0"/>
                <a:cs typeface="Arial" panose="020B0604020202020204" pitchFamily="34" charset="0"/>
              </a:rPr>
              <a:t>v </a:t>
            </a:r>
            <a:r>
              <a:rPr lang="en-GB" altLang="en-US" sz="1800" i="1" dirty="0">
                <a:ea typeface="Times New Roman" panose="02020603050405020304" pitchFamily="18" charset="0"/>
                <a:cs typeface="Arial" panose="020B0604020202020204" pitchFamily="34" charset="0"/>
              </a:rPr>
              <a:t>Secretary </a:t>
            </a:r>
            <a:r>
              <a:rPr lang="en-GB" altLang="en-US" sz="1800" dirty="0">
                <a:ea typeface="Times New Roman" panose="02020603050405020304" pitchFamily="18" charset="0"/>
                <a:cs typeface="Arial" panose="020B0604020202020204" pitchFamily="34" charset="0"/>
              </a:rPr>
              <a:t>of </a:t>
            </a:r>
            <a:r>
              <a:rPr lang="en-GB" altLang="en-US" sz="1800" i="1" dirty="0">
                <a:ea typeface="Times New Roman" panose="02020603050405020304" pitchFamily="18" charset="0"/>
                <a:cs typeface="Arial" panose="020B0604020202020204" pitchFamily="34" charset="0"/>
              </a:rPr>
              <a:t>State for Foreign and Commonwealth Affairs </a:t>
            </a:r>
            <a:r>
              <a:rPr lang="en-GB" altLang="en-US" sz="1800" dirty="0">
                <a:ea typeface="Times New Roman" panose="02020603050405020304" pitchFamily="18" charset="0"/>
                <a:cs typeface="Arial" panose="020B0604020202020204" pitchFamily="34" charset="0"/>
              </a:rPr>
              <a:t>[2007] EWCA </a:t>
            </a:r>
            <a:r>
              <a:rPr lang="en-GB" altLang="en-US" sz="1800" dirty="0" err="1">
                <a:ea typeface="Times New Roman" panose="02020603050405020304" pitchFamily="18" charset="0"/>
                <a:cs typeface="Arial" panose="020B0604020202020204" pitchFamily="34" charset="0"/>
              </a:rPr>
              <a:t>Civ</a:t>
            </a:r>
            <a:r>
              <a:rPr lang="en-GB" altLang="en-US" sz="1800" dirty="0">
                <a:ea typeface="Times New Roman" panose="02020603050405020304" pitchFamily="18" charset="0"/>
                <a:cs typeface="Arial" panose="020B0604020202020204" pitchFamily="34" charset="0"/>
              </a:rPr>
              <a:t> 498 </a:t>
            </a:r>
            <a:r>
              <a:rPr lang="en-GB" altLang="en-US" sz="1800" dirty="0">
                <a:ea typeface="Times New Roman" panose="02020603050405020304" pitchFamily="18" charset="0"/>
                <a:cs typeface="Arial" panose="020B0604020202020204" pitchFamily="34" charset="0"/>
                <a:sym typeface="Wingdings" panose="05000000000000000000" pitchFamily="2" charset="2"/>
              </a:rPr>
              <a:t> r</a:t>
            </a:r>
            <a:r>
              <a:rPr lang="en-GB" altLang="en-US" sz="1800" dirty="0">
                <a:ea typeface="Times New Roman" panose="02020603050405020304" pitchFamily="18" charset="0"/>
                <a:cs typeface="Arial" panose="020B0604020202020204" pitchFamily="34" charset="0"/>
              </a:rPr>
              <a:t>emoval of inhabitants from British dependent territory reviewable; confirmed by House of Lords in </a:t>
            </a:r>
            <a:r>
              <a:rPr lang="en-GB" altLang="en-US" sz="1800" i="1" dirty="0" err="1">
                <a:ea typeface="Times New Roman" panose="02020603050405020304" pitchFamily="18" charset="0"/>
                <a:cs typeface="Arial" panose="020B0604020202020204" pitchFamily="34" charset="0"/>
              </a:rPr>
              <a:t>Bancoult</a:t>
            </a:r>
            <a:r>
              <a:rPr lang="en-GB" altLang="en-US" sz="1800" i="1" dirty="0">
                <a:ea typeface="Times New Roman" panose="02020603050405020304" pitchFamily="18" charset="0"/>
                <a:cs typeface="Arial" panose="020B0604020202020204" pitchFamily="34" charset="0"/>
              </a:rPr>
              <a:t> No 2</a:t>
            </a:r>
            <a:r>
              <a:rPr lang="en-GB" altLang="en-US" sz="1800" dirty="0">
                <a:ea typeface="Times New Roman" panose="02020603050405020304" pitchFamily="18" charset="0"/>
                <a:cs typeface="Arial" panose="020B0604020202020204" pitchFamily="34" charset="0"/>
              </a:rPr>
              <a:t> [2008] UKHL 61</a:t>
            </a:r>
          </a:p>
          <a:p>
            <a:pPr marL="457200" lvl="2" indent="0">
              <a:buNone/>
            </a:pPr>
            <a:r>
              <a:rPr lang="en-GB" sz="1800" i="1" dirty="0"/>
              <a:t>R (Miller) v Secretary of State for Exiting the European Union </a:t>
            </a:r>
            <a:r>
              <a:rPr lang="en-GB" sz="1800" dirty="0"/>
              <a:t>[2017] UKSC 5 (</a:t>
            </a:r>
            <a:r>
              <a:rPr lang="en-GB" sz="1800" i="1" dirty="0"/>
              <a:t>Miller 1</a:t>
            </a:r>
            <a:r>
              <a:rPr lang="en-GB" sz="1800" dirty="0"/>
              <a:t>) </a:t>
            </a:r>
            <a:r>
              <a:rPr lang="en-GB" sz="1800" dirty="0">
                <a:sym typeface="Wingdings" panose="05000000000000000000" pitchFamily="2" charset="2"/>
              </a:rPr>
              <a:t> a</a:t>
            </a:r>
            <a:r>
              <a:rPr lang="en-US" sz="1800" dirty="0" err="1"/>
              <a:t>ttempt</a:t>
            </a:r>
            <a:r>
              <a:rPr lang="en-US" sz="1800" dirty="0"/>
              <a:t> to trigger Article 50 using prerogative</a:t>
            </a:r>
          </a:p>
          <a:p>
            <a:pPr marL="457200" lvl="2" indent="0">
              <a:buNone/>
            </a:pPr>
            <a:r>
              <a:rPr lang="en-US" sz="1800" dirty="0"/>
              <a:t>“It is worth </a:t>
            </a:r>
            <a:r>
              <a:rPr lang="en-US" sz="1800" dirty="0" err="1"/>
              <a:t>emphasising</a:t>
            </a:r>
            <a:r>
              <a:rPr lang="en-US" sz="1800" dirty="0"/>
              <a:t> that nobody has suggested that this is an inappropriate issue for the courts to determine”</a:t>
            </a: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r>
              <a:rPr lang="en-GB" altLang="en-US" sz="1800" dirty="0">
                <a:ea typeface="Times New Roman" panose="02020603050405020304" pitchFamily="18" charset="0"/>
                <a:cs typeface="Arial" panose="020B0604020202020204" pitchFamily="34" charset="0"/>
              </a:rPr>
              <a:t> </a:t>
            </a: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sym typeface="Wingdings" panose="05000000000000000000" pitchFamily="2" charset="2"/>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sym typeface="Wingdings" panose="05000000000000000000" pitchFamily="2" charset="2"/>
            </a:endParaRPr>
          </a:p>
          <a:p>
            <a:pPr marL="457200" lvl="2" indent="0" eaLnBrk="0" fontAlgn="base" hangingPunct="0">
              <a:spcBef>
                <a:spcPct val="0"/>
              </a:spcBef>
              <a:spcAft>
                <a:spcPct val="0"/>
              </a:spcAft>
              <a:buNone/>
            </a:pPr>
            <a:endParaRPr lang="en-GB" altLang="en-US" sz="1800" dirty="0">
              <a:ea typeface="Times New Roman" panose="02020603050405020304" pitchFamily="18" charset="0"/>
              <a:cs typeface="Arial" panose="020B0604020202020204" pitchFamily="34" charset="0"/>
            </a:endParaRPr>
          </a:p>
          <a:p>
            <a:pPr lvl="1"/>
            <a:endParaRPr lang="en-GB" sz="1800" dirty="0"/>
          </a:p>
        </p:txBody>
      </p:sp>
    </p:spTree>
    <p:extLst>
      <p:ext uri="{BB962C8B-B14F-4D97-AF65-F5344CB8AC3E}">
        <p14:creationId xmlns:p14="http://schemas.microsoft.com/office/powerpoint/2010/main" val="3819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br>
              <a:rPr lang="en-GB" sz="3400">
                <a:solidFill>
                  <a:srgbClr val="FFFFFF"/>
                </a:solidFill>
              </a:rPr>
            </a:br>
            <a:r>
              <a:rPr lang="en-GB" sz="3400">
                <a:solidFill>
                  <a:srgbClr val="FFFFFF"/>
                </a:solidFill>
              </a:rPr>
              <a:t>Justiciability after </a:t>
            </a:r>
            <a:r>
              <a:rPr lang="en-GB" sz="3400" i="1">
                <a:solidFill>
                  <a:srgbClr val="FFFFFF"/>
                </a:solidFill>
              </a:rPr>
              <a:t>GCHQ:</a:t>
            </a:r>
            <a:br>
              <a:rPr lang="en-GB" sz="3400" i="1">
                <a:solidFill>
                  <a:srgbClr val="FFFFFF"/>
                </a:solidFill>
              </a:rPr>
            </a:br>
            <a:r>
              <a:rPr lang="en-GB" sz="3400" i="1">
                <a:solidFill>
                  <a:srgbClr val="FFFFFF"/>
                </a:solidFill>
              </a:rPr>
              <a:t>R (Miller and Cherry) </a:t>
            </a:r>
            <a:r>
              <a:rPr lang="en-GB" sz="3400" i="1" cap="none">
                <a:solidFill>
                  <a:srgbClr val="FFFFFF"/>
                </a:solidFill>
              </a:rPr>
              <a:t>v</a:t>
            </a:r>
            <a:r>
              <a:rPr lang="en-GB" sz="3400" i="1">
                <a:solidFill>
                  <a:srgbClr val="FFFFFF"/>
                </a:solidFill>
              </a:rPr>
              <a:t> The Prime Minister </a:t>
            </a:r>
            <a:r>
              <a:rPr lang="en-GB" sz="3400">
                <a:solidFill>
                  <a:srgbClr val="FFFFFF"/>
                </a:solidFill>
              </a:rPr>
              <a:t>[2019] UKSC 41 (</a:t>
            </a:r>
            <a:r>
              <a:rPr lang="en-GB" sz="3400" i="1">
                <a:solidFill>
                  <a:srgbClr val="FFFFFF"/>
                </a:solidFill>
              </a:rPr>
              <a:t>Miller 2</a:t>
            </a:r>
            <a:r>
              <a:rPr lang="en-GB" sz="3400">
                <a:solidFill>
                  <a:srgbClr val="FFFFFF"/>
                </a:solidFill>
              </a:rPr>
              <a:t>)</a:t>
            </a:r>
            <a:br>
              <a:rPr lang="en-US" sz="3400">
                <a:solidFill>
                  <a:srgbClr val="FFFFFF"/>
                </a:solidFill>
              </a:rPr>
            </a:br>
            <a:endParaRPr lang="en-GB" sz="3400">
              <a:solidFill>
                <a:srgbClr val="FFFFFF"/>
              </a:solidFill>
            </a:endParaRPr>
          </a:p>
        </p:txBody>
      </p:sp>
      <p:sp>
        <p:nvSpPr>
          <p:cNvPr id="3" name="Content Placeholder 2"/>
          <p:cNvSpPr>
            <a:spLocks noGrp="1"/>
          </p:cNvSpPr>
          <p:nvPr>
            <p:ph sz="half" idx="1"/>
          </p:nvPr>
        </p:nvSpPr>
        <p:spPr>
          <a:xfrm>
            <a:off x="4380855" y="1412489"/>
            <a:ext cx="3427283" cy="4363844"/>
          </a:xfrm>
        </p:spPr>
        <p:txBody>
          <a:bodyPr>
            <a:normAutofit/>
          </a:bodyPr>
          <a:lstStyle/>
          <a:p>
            <a:endParaRPr lang="en-GB" sz="2000" dirty="0"/>
          </a:p>
          <a:p>
            <a:r>
              <a:rPr lang="en-GB" sz="2000" dirty="0"/>
              <a:t>Among those prerogative powers which remain in the hands of the Crown is the power to prorogue Parliament</a:t>
            </a:r>
          </a:p>
          <a:p>
            <a:r>
              <a:rPr lang="en-GB" sz="2000" dirty="0"/>
              <a:t>The cardinal convention necessitates that the exercise of these powers only occurs upon the advice of the Prime Minister, or members of the Cabinet</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451604" y="1412489"/>
            <a:ext cx="3197701" cy="4363844"/>
          </a:xfrm>
        </p:spPr>
        <p:txBody>
          <a:bodyPr>
            <a:normAutofit/>
          </a:bodyPr>
          <a:lstStyle/>
          <a:p>
            <a:pPr marL="0" indent="0">
              <a:buNone/>
            </a:pPr>
            <a:endParaRPr lang="en-GB" sz="1300" b="1" dirty="0"/>
          </a:p>
          <a:p>
            <a:pPr marL="0" indent="0">
              <a:buNone/>
            </a:pPr>
            <a:r>
              <a:rPr lang="en-GB" sz="1300" b="1" dirty="0"/>
              <a:t>Prorogation</a:t>
            </a:r>
            <a:r>
              <a:rPr lang="en-GB" sz="1300" dirty="0"/>
              <a:t> (pronounced 'pro-</a:t>
            </a:r>
            <a:r>
              <a:rPr lang="en-GB" sz="1300" dirty="0" err="1"/>
              <a:t>ro</a:t>
            </a:r>
            <a:r>
              <a:rPr lang="en-GB" sz="1300" dirty="0"/>
              <a:t>-ga-</a:t>
            </a:r>
            <a:r>
              <a:rPr lang="en-GB" sz="1300" dirty="0" err="1"/>
              <a:t>tion</a:t>
            </a:r>
            <a:r>
              <a:rPr lang="en-GB" sz="1300" dirty="0"/>
              <a:t>') marks the end of a parliamentary session. It is the formal name given to the period between the end of a session of Parliament and the State Opening of Parliament that begins the next session. The parliamentary session may also be prorogued before Parliament is dissolved.</a:t>
            </a:r>
          </a:p>
          <a:p>
            <a:pPr marL="0" indent="0">
              <a:buNone/>
            </a:pPr>
            <a:endParaRPr lang="en-GB" sz="1300" dirty="0"/>
          </a:p>
          <a:p>
            <a:r>
              <a:rPr lang="en-GB" sz="1300" dirty="0"/>
              <a:t>The Queen formally prorogues Parliament.</a:t>
            </a:r>
          </a:p>
          <a:p>
            <a:r>
              <a:rPr lang="en-GB" sz="1300" dirty="0"/>
              <a:t>Prorogation usually takes the form of an announcement, on behalf of the Queen, read in the House of Lords.  It is made to both Houses and the Speaker of the House of Commons and MPs attend the Lords chamber to listen to the speech.</a:t>
            </a:r>
          </a:p>
          <a:p>
            <a:r>
              <a:rPr lang="en-GB" sz="1300" dirty="0"/>
              <a:t>Prorogation brings to an end nearly all parliamentary business.</a:t>
            </a:r>
          </a:p>
        </p:txBody>
      </p:sp>
    </p:spTree>
    <p:extLst>
      <p:ext uri="{BB962C8B-B14F-4D97-AF65-F5344CB8AC3E}">
        <p14:creationId xmlns:p14="http://schemas.microsoft.com/office/powerpoint/2010/main" val="24804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926BF-0856-5D41-BAFF-F34898137447}"/>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Case Background:</a:t>
            </a:r>
          </a:p>
        </p:txBody>
      </p:sp>
      <p:graphicFrame>
        <p:nvGraphicFramePr>
          <p:cNvPr id="32" name="Content Placeholder 2">
            <a:extLst>
              <a:ext uri="{FF2B5EF4-FFF2-40B4-BE49-F238E27FC236}">
                <a16:creationId xmlns:a16="http://schemas.microsoft.com/office/drawing/2014/main" id="{CB8E20D0-F2AD-195C-0447-4E90A106952A}"/>
              </a:ext>
            </a:extLst>
          </p:cNvPr>
          <p:cNvGraphicFramePr/>
          <p:nvPr>
            <p:extLst>
              <p:ext uri="{D42A27DB-BD31-4B8C-83A1-F6EECF244321}">
                <p14:modId xmlns:p14="http://schemas.microsoft.com/office/powerpoint/2010/main" val="317280902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15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8EA4-0100-40CC-8625-CD417BD19276}"/>
              </a:ext>
            </a:extLst>
          </p:cNvPr>
          <p:cNvSpPr>
            <a:spLocks noGrp="1"/>
          </p:cNvSpPr>
          <p:nvPr>
            <p:ph type="title"/>
          </p:nvPr>
        </p:nvSpPr>
        <p:spPr>
          <a:xfrm>
            <a:off x="1136428" y="627564"/>
            <a:ext cx="7474172" cy="1325563"/>
          </a:xfrm>
        </p:spPr>
        <p:txBody>
          <a:bodyPr>
            <a:normAutofit/>
          </a:bodyPr>
          <a:lstStyle/>
          <a:p>
            <a:r>
              <a:rPr lang="en-GB" dirty="0"/>
              <a:t>The arguments </a:t>
            </a:r>
          </a:p>
        </p:txBody>
      </p:sp>
      <p:sp>
        <p:nvSpPr>
          <p:cNvPr id="3" name="Content Placeholder 2">
            <a:extLst>
              <a:ext uri="{FF2B5EF4-FFF2-40B4-BE49-F238E27FC236}">
                <a16:creationId xmlns:a16="http://schemas.microsoft.com/office/drawing/2014/main" id="{D7F21952-DFF1-4506-A3F1-7ACCB52452DD}"/>
              </a:ext>
            </a:extLst>
          </p:cNvPr>
          <p:cNvSpPr>
            <a:spLocks noGrp="1"/>
          </p:cNvSpPr>
          <p:nvPr>
            <p:ph idx="1"/>
          </p:nvPr>
        </p:nvSpPr>
        <p:spPr>
          <a:xfrm>
            <a:off x="1136429" y="2278173"/>
            <a:ext cx="6467867" cy="3450613"/>
          </a:xfrm>
        </p:spPr>
        <p:txBody>
          <a:bodyPr anchor="ctr">
            <a:normAutofit/>
          </a:bodyPr>
          <a:lstStyle/>
          <a:p>
            <a:r>
              <a:rPr lang="en-GB" sz="1300"/>
              <a:t>Miller and Cherry</a:t>
            </a:r>
          </a:p>
          <a:p>
            <a:pPr lvl="1"/>
            <a:r>
              <a:rPr lang="en-US" sz="1300"/>
              <a:t>The Prime Minister was essentially trying to force Parliament either to a) approve any deal that he negotiated or b) accept ‘No Deal’ at the end of October, without proper scrutiny. </a:t>
            </a:r>
          </a:p>
          <a:p>
            <a:pPr lvl="1"/>
            <a:r>
              <a:rPr lang="en-US" sz="1300"/>
              <a:t>The Prime Minister’s advice to the Queen, that led to the prorogation, was justiciable.</a:t>
            </a:r>
          </a:p>
          <a:p>
            <a:pPr lvl="1"/>
            <a:r>
              <a:rPr lang="en-US" sz="1300"/>
              <a:t>The advice given to the Queen was an unlawful use of the prerogative because it prevented Parliament from carrying out its proper constitutional role.</a:t>
            </a:r>
          </a:p>
          <a:p>
            <a:pPr lvl="1"/>
            <a:r>
              <a:rPr lang="en-US" sz="1300"/>
              <a:t>The prorogation should therefore be ruled null and void.</a:t>
            </a:r>
          </a:p>
          <a:p>
            <a:r>
              <a:rPr lang="en-GB" sz="1300"/>
              <a:t>The Government</a:t>
            </a:r>
          </a:p>
          <a:p>
            <a:pPr lvl="1"/>
            <a:r>
              <a:rPr lang="en-US" sz="1300"/>
              <a:t>The prorogation advice was not justiciable because it was ‘high policy’.</a:t>
            </a:r>
          </a:p>
          <a:p>
            <a:pPr lvl="1"/>
            <a:r>
              <a:rPr lang="en-US" sz="1300"/>
              <a:t>This was a political decision, made for political reasons, and accountability for this decision should come from Parliament and the electorate, not from the judiciary. </a:t>
            </a:r>
          </a:p>
          <a:p>
            <a:pPr lvl="1"/>
            <a:r>
              <a:rPr lang="en-US" sz="1300"/>
              <a:t>The courts were not the appropriate place to hear these arguments.</a:t>
            </a:r>
          </a:p>
          <a:p>
            <a:endParaRPr lang="en-GB" sz="13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4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DF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 Teams&#10;&#10;Description automatically generated">
            <a:extLst>
              <a:ext uri="{FF2B5EF4-FFF2-40B4-BE49-F238E27FC236}">
                <a16:creationId xmlns:a16="http://schemas.microsoft.com/office/drawing/2014/main" id="{9FE97BB9-B914-45C9-95F1-CE6310B1565F}"/>
              </a:ext>
            </a:extLst>
          </p:cNvPr>
          <p:cNvPicPr>
            <a:picLocks noChangeAspect="1"/>
          </p:cNvPicPr>
          <p:nvPr/>
        </p:nvPicPr>
        <p:blipFill>
          <a:blip r:embed="rId2"/>
          <a:stretch>
            <a:fillRect/>
          </a:stretch>
        </p:blipFill>
        <p:spPr>
          <a:xfrm>
            <a:off x="9254442" y="3019615"/>
            <a:ext cx="1462088" cy="818769"/>
          </a:xfrm>
          <a:prstGeom prst="rect">
            <a:avLst/>
          </a:prstGeom>
        </p:spPr>
      </p:pic>
    </p:spTree>
    <p:extLst>
      <p:ext uri="{BB962C8B-B14F-4D97-AF65-F5344CB8AC3E}">
        <p14:creationId xmlns:p14="http://schemas.microsoft.com/office/powerpoint/2010/main" val="71406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3C6B55-8E8C-4FB1-A356-CAF1DCB98B56}"/>
              </a:ext>
              <a:ext uri="{C183D7F6-B498-43B3-948B-1728B52AA6E4}">
                <adec:decorative xmlns:adec="http://schemas.microsoft.com/office/drawing/2017/decorative" val="1"/>
              </a:ext>
            </a:extLst>
          </p:cNvPr>
          <p:cNvSpPr>
            <a:spLocks noGrp="1"/>
          </p:cNvSpPr>
          <p:nvPr>
            <p:ph type="title"/>
          </p:nvPr>
        </p:nvSpPr>
        <p:spPr>
          <a:xfrm>
            <a:off x="871220" y="860028"/>
            <a:ext cx="6006192" cy="1324907"/>
          </a:xfrm>
        </p:spPr>
        <p:txBody>
          <a:bodyPr>
            <a:normAutofit/>
          </a:bodyPr>
          <a:lstStyle/>
          <a:p>
            <a:r>
              <a:rPr lang="en-GB" dirty="0">
                <a:solidFill>
                  <a:srgbClr val="323564"/>
                </a:solidFill>
              </a:rPr>
              <a:t>The judgment</a:t>
            </a:r>
          </a:p>
        </p:txBody>
      </p:sp>
      <p:sp>
        <p:nvSpPr>
          <p:cNvPr id="3" name="Content Placeholder 2">
            <a:extLst>
              <a:ext uri="{FF2B5EF4-FFF2-40B4-BE49-F238E27FC236}">
                <a16:creationId xmlns:a16="http://schemas.microsoft.com/office/drawing/2014/main" id="{72F32C3C-F741-4863-AF30-1068DF907D23}"/>
              </a:ext>
            </a:extLst>
          </p:cNvPr>
          <p:cNvSpPr>
            <a:spLocks noGrp="1"/>
          </p:cNvSpPr>
          <p:nvPr>
            <p:ph idx="1"/>
          </p:nvPr>
        </p:nvSpPr>
        <p:spPr>
          <a:xfrm>
            <a:off x="871220" y="2248823"/>
            <a:ext cx="6006192" cy="3928139"/>
          </a:xfrm>
        </p:spPr>
        <p:txBody>
          <a:bodyPr>
            <a:normAutofit/>
          </a:bodyPr>
          <a:lstStyle/>
          <a:p>
            <a:r>
              <a:rPr lang="en-US" sz="1500">
                <a:solidFill>
                  <a:srgbClr val="323564"/>
                </a:solidFill>
              </a:rPr>
              <a:t>The advice was justiciable </a:t>
            </a:r>
          </a:p>
          <a:p>
            <a:r>
              <a:rPr lang="en-US" sz="1500">
                <a:solidFill>
                  <a:srgbClr val="323564"/>
                </a:solidFill>
              </a:rPr>
              <a:t>The UKSC did not need to consider whether this was ‘high policy’, and instead focused on identifying the </a:t>
            </a:r>
            <a:r>
              <a:rPr lang="en-US" sz="1500" i="1">
                <a:solidFill>
                  <a:srgbClr val="323564"/>
                </a:solidFill>
              </a:rPr>
              <a:t>scope </a:t>
            </a:r>
            <a:r>
              <a:rPr lang="en-US" sz="1500">
                <a:solidFill>
                  <a:srgbClr val="323564"/>
                </a:solidFill>
              </a:rPr>
              <a:t>of the power to prorogue, which is a well-established legal principle [37], [52] </a:t>
            </a:r>
            <a:r>
              <a:rPr lang="en-US" sz="1500">
                <a:solidFill>
                  <a:srgbClr val="323564"/>
                </a:solidFill>
                <a:sym typeface="Wingdings" pitchFamily="2" charset="2"/>
              </a:rPr>
              <a:t> “every prerogative power has its limits, and it is the function of the court to determine, when necessary, where they lie.”</a:t>
            </a:r>
            <a:endParaRPr lang="en-US" sz="1500">
              <a:solidFill>
                <a:srgbClr val="323564"/>
              </a:solidFill>
            </a:endParaRPr>
          </a:p>
          <a:p>
            <a:r>
              <a:rPr lang="en-US" sz="1500">
                <a:solidFill>
                  <a:srgbClr val="323564"/>
                </a:solidFill>
              </a:rPr>
              <a:t>The scope of the power must be understood in its constitutional context. Prorogation prevents Parliament from sitting and is usually very short.  Parliamentary sovereignty and the accountability of the executive to Parliament are fundamental constitutional principles.  Prorogation must not prevent those principles from operating without good reason [50]</a:t>
            </a:r>
          </a:p>
          <a:p>
            <a:r>
              <a:rPr lang="en-US" sz="1500">
                <a:solidFill>
                  <a:srgbClr val="323564"/>
                </a:solidFill>
              </a:rPr>
              <a:t>34 days would prevent those principles from operating.  The government provided no reason at all for the prorogation [61] </a:t>
            </a:r>
          </a:p>
          <a:p>
            <a:pPr marL="0" indent="0">
              <a:buNone/>
            </a:pPr>
            <a:r>
              <a:rPr lang="en-GB" sz="1500">
                <a:solidFill>
                  <a:srgbClr val="323564"/>
                </a:solidFill>
                <a:hlinkClick r:id="rId2">
                  <a:extLst>
                    <a:ext uri="{A12FA001-AC4F-418D-AE19-62706E023703}">
                      <ahyp:hlinkClr xmlns:ahyp="http://schemas.microsoft.com/office/drawing/2018/hyperlinkcolor" val="tx"/>
                    </a:ext>
                  </a:extLst>
                </a:hlinkClick>
              </a:rPr>
              <a:t>https://trinitycollegelawreview.org/miller-cherry-and-the-justiciability-of-prerogative-powers/</a:t>
            </a:r>
            <a:r>
              <a:rPr lang="en-GB" sz="1500">
                <a:solidFill>
                  <a:srgbClr val="323564"/>
                </a:solidFill>
              </a:rPr>
              <a:t> </a:t>
            </a:r>
          </a:p>
          <a:p>
            <a:endParaRPr lang="en-GB" sz="1500">
              <a:solidFill>
                <a:srgbClr val="323564"/>
              </a:solidFill>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23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Guardian ar Twitter: “The Guardian front page, Wednesday 25 September  2019: He misled the Queen,the people and parliament… ”">
            <a:extLst>
              <a:ext uri="{FF2B5EF4-FFF2-40B4-BE49-F238E27FC236}">
                <a16:creationId xmlns:a16="http://schemas.microsoft.com/office/drawing/2014/main" id="{CF10FACB-7AFE-4185-B449-469AC6CCF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 r="5512"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3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5B4A0-05EC-DE3C-CEB0-55AE94E24FDB}"/>
              </a:ext>
            </a:extLst>
          </p:cNvPr>
          <p:cNvSpPr>
            <a:spLocks noGrp="1"/>
          </p:cNvSpPr>
          <p:nvPr>
            <p:ph type="title"/>
          </p:nvPr>
        </p:nvSpPr>
        <p:spPr>
          <a:xfrm>
            <a:off x="686834" y="1153572"/>
            <a:ext cx="3200400" cy="4461163"/>
          </a:xfrm>
        </p:spPr>
        <p:txBody>
          <a:bodyPr>
            <a:normAutofit/>
          </a:bodyPr>
          <a:lstStyle/>
          <a:p>
            <a:r>
              <a:rPr lang="en-GB">
                <a:solidFill>
                  <a:srgbClr val="FFFFFF"/>
                </a:solidFill>
              </a:rPr>
              <a:t>Today’s Plan</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44387A-459A-BC8F-8977-733050C6040F}"/>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r>
              <a:rPr lang="en-GB" dirty="0"/>
              <a:t>What are prerogative powers?</a:t>
            </a:r>
          </a:p>
          <a:p>
            <a:r>
              <a:rPr lang="en-GB" dirty="0"/>
              <a:t>Scope of the prerogative powers</a:t>
            </a:r>
          </a:p>
          <a:p>
            <a:r>
              <a:rPr lang="en-GB" dirty="0"/>
              <a:t>Control of the prerogative powers</a:t>
            </a:r>
          </a:p>
          <a:p>
            <a:r>
              <a:rPr lang="en-GB" dirty="0"/>
              <a:t>Prerogative and the statute</a:t>
            </a:r>
          </a:p>
          <a:p>
            <a:r>
              <a:rPr lang="en-GB" dirty="0"/>
              <a:t>The prerogative in case law</a:t>
            </a:r>
          </a:p>
          <a:p>
            <a:endParaRPr lang="en-GB" dirty="0"/>
          </a:p>
          <a:p>
            <a:endParaRPr lang="en-GB" dirty="0"/>
          </a:p>
          <a:p>
            <a:endParaRPr lang="en-GB" dirty="0"/>
          </a:p>
        </p:txBody>
      </p:sp>
    </p:spTree>
    <p:extLst>
      <p:ext uri="{BB962C8B-B14F-4D97-AF65-F5344CB8AC3E}">
        <p14:creationId xmlns:p14="http://schemas.microsoft.com/office/powerpoint/2010/main" val="66712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D0D95-7480-49A0-9CFE-FE817514682F}"/>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18267D-B254-45B2-908C-7E2B489B2282}"/>
              </a:ext>
            </a:extLst>
          </p:cNvPr>
          <p:cNvSpPr>
            <a:spLocks noGrp="1"/>
          </p:cNvSpPr>
          <p:nvPr>
            <p:ph idx="1"/>
          </p:nvPr>
        </p:nvSpPr>
        <p:spPr>
          <a:xfrm>
            <a:off x="4447308" y="591344"/>
            <a:ext cx="6906491" cy="5585619"/>
          </a:xfrm>
        </p:spPr>
        <p:txBody>
          <a:bodyPr anchor="ctr">
            <a:normAutofit/>
          </a:bodyPr>
          <a:lstStyle/>
          <a:p>
            <a:r>
              <a:rPr lang="en-US" sz="2600" dirty="0"/>
              <a:t>Prerogative powers used to be exercised solely by the monarch</a:t>
            </a:r>
          </a:p>
          <a:p>
            <a:r>
              <a:rPr lang="en-US" sz="2600" dirty="0"/>
              <a:t>The majority of prerogative powers are now exercised by members of the executive</a:t>
            </a:r>
          </a:p>
          <a:p>
            <a:r>
              <a:rPr lang="en-US" sz="2600" dirty="0"/>
              <a:t>Courts were reluctant to subject the exercise of prerogative powers to judicial review, though were content to determine the powers’ existence and extent</a:t>
            </a:r>
          </a:p>
          <a:p>
            <a:r>
              <a:rPr lang="en-US" sz="2600" dirty="0"/>
              <a:t>After the </a:t>
            </a:r>
            <a:r>
              <a:rPr lang="en-US" sz="2600" i="1" dirty="0"/>
              <a:t>GCHQ </a:t>
            </a:r>
            <a:r>
              <a:rPr lang="en-US" sz="2600" dirty="0"/>
              <a:t>case, the exercise of prerogative powers became increasingly justiciable</a:t>
            </a:r>
          </a:p>
          <a:p>
            <a:r>
              <a:rPr lang="en-US" sz="2600" dirty="0"/>
              <a:t>Some prerogative powers remain non justiciable e.g. the making of treaties  </a:t>
            </a:r>
          </a:p>
          <a:p>
            <a:endParaRPr lang="en-GB" sz="2600" dirty="0"/>
          </a:p>
        </p:txBody>
      </p:sp>
    </p:spTree>
    <p:extLst>
      <p:ext uri="{BB962C8B-B14F-4D97-AF65-F5344CB8AC3E}">
        <p14:creationId xmlns:p14="http://schemas.microsoft.com/office/powerpoint/2010/main" val="177817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05C92D-899E-4975-82A1-DBB8C11B5562}"/>
              </a:ext>
            </a:extLst>
          </p:cNvPr>
          <p:cNvSpPr>
            <a:spLocks noGrp="1"/>
          </p:cNvSpPr>
          <p:nvPr>
            <p:ph idx="1"/>
          </p:nvPr>
        </p:nvSpPr>
        <p:spPr>
          <a:xfrm>
            <a:off x="838200" y="1825625"/>
            <a:ext cx="5393361" cy="4351338"/>
          </a:xfrm>
        </p:spPr>
        <p:txBody>
          <a:bodyPr anchor="ctr" anchorCtr="0">
            <a:normAutofit/>
          </a:bodyPr>
          <a:lstStyle/>
          <a:p>
            <a:pPr marL="0" indent="0" algn="ctr">
              <a:buNone/>
            </a:pPr>
            <a:r>
              <a:rPr lang="en-GB" sz="4400" dirty="0"/>
              <a:t>ANY QUESTIONS?</a:t>
            </a:r>
          </a:p>
        </p:txBody>
      </p:sp>
      <p:sp>
        <p:nvSpPr>
          <p:cNvPr id="16" name="Oval 1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 mark">
            <a:extLst>
              <a:ext uri="{FF2B5EF4-FFF2-40B4-BE49-F238E27FC236}">
                <a16:creationId xmlns:a16="http://schemas.microsoft.com/office/drawing/2014/main" id="{C9E77B15-3A1E-5532-B017-D01019D953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7555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94CB9-2536-95FA-ED54-8F14D1F0E50C}"/>
              </a:ext>
            </a:extLst>
          </p:cNvPr>
          <p:cNvSpPr>
            <a:spLocks noGrp="1"/>
          </p:cNvSpPr>
          <p:nvPr>
            <p:ph type="title"/>
          </p:nvPr>
        </p:nvSpPr>
        <p:spPr>
          <a:xfrm>
            <a:off x="572493" y="238539"/>
            <a:ext cx="11047013" cy="1434415"/>
          </a:xfrm>
        </p:spPr>
        <p:txBody>
          <a:bodyPr anchor="b">
            <a:normAutofit/>
          </a:bodyPr>
          <a:lstStyle/>
          <a:p>
            <a:r>
              <a:rPr lang="en-GB" sz="5400"/>
              <a:t>What are Prerogative Powers? </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9819F3-2E78-60BA-69A1-0342645DFC3A}"/>
              </a:ext>
            </a:extLst>
          </p:cNvPr>
          <p:cNvPicPr>
            <a:picLocks noChangeAspect="1"/>
          </p:cNvPicPr>
          <p:nvPr/>
        </p:nvPicPr>
        <p:blipFill rotWithShape="1">
          <a:blip r:embed="rId2"/>
          <a:srcRect l="21770" r="1969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D527EF2A-8389-9A18-E8CF-7CF138864A96}"/>
              </a:ext>
            </a:extLst>
          </p:cNvPr>
          <p:cNvSpPr>
            <a:spLocks noGrp="1"/>
          </p:cNvSpPr>
          <p:nvPr>
            <p:ph idx="1"/>
          </p:nvPr>
        </p:nvSpPr>
        <p:spPr>
          <a:xfrm>
            <a:off x="4905955" y="2071316"/>
            <a:ext cx="6713552" cy="4114800"/>
          </a:xfrm>
        </p:spPr>
        <p:txBody>
          <a:bodyPr anchor="t">
            <a:normAutofit/>
          </a:bodyPr>
          <a:lstStyle/>
          <a:p>
            <a:r>
              <a:rPr lang="en-GB" sz="1400" b="1"/>
              <a:t>Then:  The ‘Royal’ Prerogative</a:t>
            </a:r>
          </a:p>
          <a:p>
            <a:pPr lvl="0"/>
            <a:r>
              <a:rPr lang="en-GB" sz="1400"/>
              <a:t>"that special pre-eminence which the King hath, over and above all other persons, and out of</a:t>
            </a:r>
            <a:r>
              <a:rPr lang="en-GB" sz="1400" i="1"/>
              <a:t> </a:t>
            </a:r>
            <a:r>
              <a:rPr lang="en-GB" sz="1400"/>
              <a:t>the ordinary course of</a:t>
            </a:r>
            <a:r>
              <a:rPr lang="en-GB" sz="1400" i="1"/>
              <a:t> </a:t>
            </a:r>
            <a:r>
              <a:rPr lang="en-GB" sz="1400"/>
              <a:t>the common law, in right of his regal dignity" (Blackstone) </a:t>
            </a:r>
          </a:p>
          <a:p>
            <a:pPr lvl="1"/>
            <a:r>
              <a:rPr lang="en-GB" sz="1400"/>
              <a:t>Originally exercised by the Monarch alone</a:t>
            </a:r>
          </a:p>
          <a:p>
            <a:pPr lvl="1"/>
            <a:r>
              <a:rPr lang="en-GB" sz="1400"/>
              <a:t>No need to seek Parliament’s consent</a:t>
            </a:r>
          </a:p>
          <a:p>
            <a:pPr lvl="1"/>
            <a:r>
              <a:rPr lang="en-GB" sz="1400" i="1"/>
              <a:t>Godden v Hales </a:t>
            </a:r>
            <a:r>
              <a:rPr lang="en-GB" sz="1400"/>
              <a:t>(1686) 11 State Tr 1166 </a:t>
            </a:r>
          </a:p>
          <a:p>
            <a:r>
              <a:rPr lang="en-GB" sz="1400" b="1"/>
              <a:t>Now:  Prerogative Powers</a:t>
            </a:r>
          </a:p>
          <a:p>
            <a:r>
              <a:rPr lang="en-GB" sz="1400"/>
              <a:t>"the residue of</a:t>
            </a:r>
            <a:r>
              <a:rPr lang="en-GB" sz="1400" i="1"/>
              <a:t> </a:t>
            </a:r>
            <a:r>
              <a:rPr lang="en-GB" sz="1400"/>
              <a:t>discretionary... authority which, at any given time, is legally left in the hands of</a:t>
            </a:r>
            <a:r>
              <a:rPr lang="en-GB" sz="1400" i="1"/>
              <a:t> </a:t>
            </a:r>
            <a:r>
              <a:rPr lang="en-GB" sz="1400"/>
              <a:t>the Crown" (Dicey)</a:t>
            </a:r>
          </a:p>
          <a:p>
            <a:r>
              <a:rPr lang="en-GB" sz="1400"/>
              <a:t>“any and every sort of government action which is not statutory” (Wade)</a:t>
            </a:r>
          </a:p>
          <a:p>
            <a:pPr lvl="1"/>
            <a:r>
              <a:rPr lang="en-GB" sz="1400"/>
              <a:t>Exercised directly by ministers or on the advice of the PM or Cabinet </a:t>
            </a:r>
            <a:r>
              <a:rPr lang="en-GB" sz="1400">
                <a:sym typeface="Wingdings" panose="05000000000000000000" pitchFamily="2" charset="2"/>
              </a:rPr>
              <a:t> the executive</a:t>
            </a:r>
            <a:endParaRPr lang="en-GB" sz="1400"/>
          </a:p>
          <a:p>
            <a:pPr lvl="1"/>
            <a:r>
              <a:rPr lang="en-GB" sz="1400"/>
              <a:t>Diminishing range </a:t>
            </a:r>
          </a:p>
          <a:p>
            <a:pPr marL="457200" lvl="2" indent="0">
              <a:buNone/>
            </a:pPr>
            <a:r>
              <a:rPr lang="en-US" sz="1400" i="1"/>
              <a:t>BBC v Johns </a:t>
            </a:r>
            <a:r>
              <a:rPr lang="en-US" sz="1400"/>
              <a:t>[1965] Ch 32, Lord Diplock: “it is 350 years and a Civil War too late” to create new prerogative powers.</a:t>
            </a:r>
          </a:p>
          <a:p>
            <a:pPr marL="457200" lvl="2" indent="0">
              <a:buNone/>
            </a:pPr>
            <a:endParaRPr lang="en-GB" sz="1400"/>
          </a:p>
          <a:p>
            <a:endParaRPr lang="en-GB" sz="1400"/>
          </a:p>
        </p:txBody>
      </p:sp>
    </p:spTree>
    <p:extLst>
      <p:ext uri="{BB962C8B-B14F-4D97-AF65-F5344CB8AC3E}">
        <p14:creationId xmlns:p14="http://schemas.microsoft.com/office/powerpoint/2010/main" val="143011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dirty="0"/>
              <a:t>As explained in </a:t>
            </a:r>
            <a:r>
              <a:rPr lang="en-GB" i="1" dirty="0"/>
              <a:t>Miller No 1</a:t>
            </a:r>
            <a:r>
              <a:rPr lang="en-GB" dirty="0"/>
              <a:t>, at [41] (Lord Neuberger)</a:t>
            </a:r>
          </a:p>
        </p:txBody>
      </p:sp>
      <p:sp>
        <p:nvSpPr>
          <p:cNvPr id="3" name="Content Placeholder 2"/>
          <p:cNvSpPr>
            <a:spLocks noGrp="1"/>
          </p:cNvSpPr>
          <p:nvPr>
            <p:ph idx="1"/>
          </p:nvPr>
        </p:nvSpPr>
        <p:spPr>
          <a:xfrm>
            <a:off x="1136429" y="2278173"/>
            <a:ext cx="7293196" cy="3450613"/>
          </a:xfrm>
        </p:spPr>
        <p:txBody>
          <a:bodyPr anchor="ctr">
            <a:noAutofit/>
          </a:bodyPr>
          <a:lstStyle/>
          <a:p>
            <a:endParaRPr lang="en-US" sz="1800" dirty="0"/>
          </a:p>
          <a:p>
            <a:r>
              <a:rPr lang="en-US" sz="1800" dirty="0"/>
              <a:t>Originally, sovereignty was concentrated in the Crown [monarch], subject to limitations which were ill-defined and which changed with practical exigencies. </a:t>
            </a:r>
          </a:p>
          <a:p>
            <a:r>
              <a:rPr lang="en-US" sz="1800" dirty="0"/>
              <a:t>Accordingly, the Crown [monarch] largely exercised all the powers of the state. </a:t>
            </a:r>
          </a:p>
          <a:p>
            <a:r>
              <a:rPr lang="en-US" sz="1800" dirty="0"/>
              <a:t>However, over the centuries, those prerogative powers, collectively known as the Royal Prerogative, were progressively reduced as Parliamentary democracy and the rule of law developed. </a:t>
            </a:r>
          </a:p>
          <a:p>
            <a:r>
              <a:rPr lang="en-US" sz="1800" dirty="0"/>
              <a:t>By the end of the 20th century, the great majority of what had previously been prerogative powers, at least in relation to domestic matters, had become vested in the three principal organs of the state, the legislature (the two Houses of Parliament), the executive (ministers and the government more generally) and the judiciary (the judges).</a:t>
            </a:r>
          </a:p>
          <a:p>
            <a:endParaRPr lang="en-GB" sz="18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34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1F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blip>
          <a:srcRect r="4" b="827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4075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83361" y="1724728"/>
            <a:ext cx="4270248" cy="400891"/>
          </a:xfrm>
        </p:spPr>
        <p:txBody>
          <a:bodyPr/>
          <a:lstStyle/>
          <a:p>
            <a:r>
              <a:rPr lang="en-GB" b="1" dirty="0"/>
              <a:t>domestic affairs</a:t>
            </a:r>
          </a:p>
        </p:txBody>
      </p:sp>
      <p:sp>
        <p:nvSpPr>
          <p:cNvPr id="3" name="Content Placeholder 2"/>
          <p:cNvSpPr>
            <a:spLocks noGrp="1"/>
          </p:cNvSpPr>
          <p:nvPr>
            <p:ph sz="half" idx="2"/>
          </p:nvPr>
        </p:nvSpPr>
        <p:spPr>
          <a:xfrm>
            <a:off x="779646" y="2265306"/>
            <a:ext cx="5074038" cy="4270248"/>
          </a:xfrm>
        </p:spPr>
        <p:txBody>
          <a:bodyPr>
            <a:normAutofit fontScale="62500" lnSpcReduction="20000"/>
          </a:bodyPr>
          <a:lstStyle/>
          <a:p>
            <a:r>
              <a:rPr lang="en-GB" dirty="0"/>
              <a:t>Appointment and dismissal of ministers*</a:t>
            </a:r>
          </a:p>
          <a:p>
            <a:r>
              <a:rPr lang="en-GB" dirty="0"/>
              <a:t>Summoning, prorogation and dissolution of Parliament*+</a:t>
            </a:r>
          </a:p>
          <a:p>
            <a:r>
              <a:rPr lang="en-GB" dirty="0"/>
              <a:t>Royal Assent to bills*</a:t>
            </a:r>
          </a:p>
          <a:p>
            <a:r>
              <a:rPr lang="en-GB" dirty="0"/>
              <a:t>Grant of peerages, honours and titles*</a:t>
            </a:r>
          </a:p>
          <a:p>
            <a:r>
              <a:rPr lang="en-GB" dirty="0"/>
              <a:t>Appointment and regulation of civil service</a:t>
            </a:r>
          </a:p>
          <a:p>
            <a:r>
              <a:rPr lang="en-GB" dirty="0"/>
              <a:t>Commissioning of officers in the armed forces</a:t>
            </a:r>
          </a:p>
          <a:p>
            <a:r>
              <a:rPr lang="en-GB" dirty="0"/>
              <a:t>Security</a:t>
            </a:r>
          </a:p>
          <a:p>
            <a:r>
              <a:rPr lang="en-GB" dirty="0"/>
              <a:t>Appointment of QCs</a:t>
            </a:r>
          </a:p>
          <a:p>
            <a:r>
              <a:rPr lang="en-GB" dirty="0"/>
              <a:t>Grants of mercy</a:t>
            </a:r>
          </a:p>
          <a:p>
            <a:r>
              <a:rPr lang="en-GB" dirty="0"/>
              <a:t>Grants of royal charters</a:t>
            </a:r>
          </a:p>
          <a:p>
            <a:r>
              <a:rPr lang="en-GB" dirty="0"/>
              <a:t>Regulation of charities</a:t>
            </a:r>
          </a:p>
          <a:p>
            <a:r>
              <a:rPr lang="en-GB" dirty="0"/>
              <a:t>Attorney-General’s powers over legal proceedings</a:t>
            </a:r>
          </a:p>
          <a:p>
            <a:endParaRPr lang="en-GB" dirty="0"/>
          </a:p>
          <a:p>
            <a:endParaRPr lang="en-GB" dirty="0"/>
          </a:p>
        </p:txBody>
      </p:sp>
      <p:sp>
        <p:nvSpPr>
          <p:cNvPr id="4" name="Content Placeholder 3"/>
          <p:cNvSpPr>
            <a:spLocks noGrp="1"/>
          </p:cNvSpPr>
          <p:nvPr>
            <p:ph sz="quarter" idx="4"/>
          </p:nvPr>
        </p:nvSpPr>
        <p:spPr>
          <a:xfrm>
            <a:off x="6338315" y="2265305"/>
            <a:ext cx="4547857" cy="4116243"/>
          </a:xfrm>
        </p:spPr>
        <p:txBody>
          <a:bodyPr>
            <a:normAutofit fontScale="62500" lnSpcReduction="20000"/>
          </a:bodyPr>
          <a:lstStyle/>
          <a:p>
            <a:r>
              <a:rPr lang="en-GB" dirty="0"/>
              <a:t>Making of treaties</a:t>
            </a:r>
          </a:p>
          <a:p>
            <a:r>
              <a:rPr lang="en-GB" dirty="0"/>
              <a:t>Declaration of war</a:t>
            </a:r>
          </a:p>
          <a:p>
            <a:r>
              <a:rPr lang="en-GB" dirty="0"/>
              <a:t>Deployment of armed forces</a:t>
            </a:r>
          </a:p>
          <a:p>
            <a:r>
              <a:rPr lang="en-GB" dirty="0"/>
              <a:t>Recognition of foreign states</a:t>
            </a:r>
          </a:p>
          <a:p>
            <a:r>
              <a:rPr lang="en-GB" dirty="0"/>
              <a:t>Accreditation of diplomats</a:t>
            </a:r>
          </a:p>
          <a:p>
            <a:r>
              <a:rPr lang="en-GB" dirty="0"/>
              <a:t>Governance of overseas territories</a:t>
            </a:r>
          </a:p>
          <a:p>
            <a:r>
              <a:rPr lang="en-GB" dirty="0"/>
              <a:t>Grant/revocation of passports</a:t>
            </a:r>
          </a:p>
          <a:p>
            <a:pPr marL="0" indent="0">
              <a:buNone/>
            </a:pPr>
            <a:r>
              <a:rPr lang="en-GB" i="1" dirty="0"/>
              <a:t>*traditionally performed by Queen personally (usually on the advice of ministers)</a:t>
            </a:r>
          </a:p>
          <a:p>
            <a:pPr marL="0" indent="0">
              <a:buNone/>
            </a:pPr>
            <a:r>
              <a:rPr lang="en-GB" i="1" dirty="0"/>
              <a:t>+superseded (fully or to some extent) by statute</a:t>
            </a:r>
            <a:endParaRPr lang="en-GB" dirty="0"/>
          </a:p>
          <a:p>
            <a:pPr marL="0" indent="0">
              <a:buNone/>
            </a:pPr>
            <a:endParaRPr lang="en-GB" dirty="0"/>
          </a:p>
          <a:p>
            <a:pPr marL="0" indent="0">
              <a:buNone/>
            </a:pPr>
            <a:endParaRPr lang="en-GB" dirty="0"/>
          </a:p>
        </p:txBody>
      </p:sp>
      <p:sp>
        <p:nvSpPr>
          <p:cNvPr id="5" name="Text Placeholder 4"/>
          <p:cNvSpPr>
            <a:spLocks noGrp="1"/>
          </p:cNvSpPr>
          <p:nvPr>
            <p:ph type="body" sz="quarter" idx="13"/>
          </p:nvPr>
        </p:nvSpPr>
        <p:spPr>
          <a:xfrm>
            <a:off x="6615924" y="1803204"/>
            <a:ext cx="4270248" cy="400891"/>
          </a:xfrm>
        </p:spPr>
        <p:txBody>
          <a:bodyPr/>
          <a:lstStyle/>
          <a:p>
            <a:r>
              <a:rPr lang="en-GB" b="1" dirty="0"/>
              <a:t>Foreign affairs</a:t>
            </a:r>
          </a:p>
        </p:txBody>
      </p:sp>
      <p:sp>
        <p:nvSpPr>
          <p:cNvPr id="6" name="Title 5"/>
          <p:cNvSpPr>
            <a:spLocks noGrp="1"/>
          </p:cNvSpPr>
          <p:nvPr>
            <p:ph type="title"/>
          </p:nvPr>
        </p:nvSpPr>
        <p:spPr>
          <a:xfrm>
            <a:off x="1341912" y="370332"/>
            <a:ext cx="8618952" cy="1188720"/>
          </a:xfrm>
        </p:spPr>
        <p:txBody>
          <a:bodyPr>
            <a:normAutofit fontScale="90000"/>
          </a:bodyPr>
          <a:lstStyle/>
          <a:p>
            <a:pPr algn="ctr"/>
            <a:r>
              <a:rPr lang="en-GB" dirty="0"/>
              <a:t>What kinds of powers are we talking about here?</a:t>
            </a:r>
          </a:p>
        </p:txBody>
      </p:sp>
    </p:spTree>
    <p:extLst>
      <p:ext uri="{BB962C8B-B14F-4D97-AF65-F5344CB8AC3E}">
        <p14:creationId xmlns:p14="http://schemas.microsoft.com/office/powerpoint/2010/main" val="841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A3DC-AEC6-DF49-9229-778234F6CDC3}"/>
              </a:ext>
            </a:extLst>
          </p:cNvPr>
          <p:cNvSpPr>
            <a:spLocks noGrp="1"/>
          </p:cNvSpPr>
          <p:nvPr>
            <p:ph type="title"/>
          </p:nvPr>
        </p:nvSpPr>
        <p:spPr>
          <a:xfrm>
            <a:off x="2231136" y="370332"/>
            <a:ext cx="7729728" cy="1188720"/>
          </a:xfrm>
          <a:prstGeom prst="rect">
            <a:avLst/>
          </a:prstGeom>
        </p:spPr>
        <p:txBody>
          <a:bodyPr anchor="ctr">
            <a:normAutofit/>
          </a:bodyPr>
          <a:lstStyle/>
          <a:p>
            <a:pPr algn="ctr">
              <a:lnSpc>
                <a:spcPct val="90000"/>
              </a:lnSpc>
            </a:pPr>
            <a:r>
              <a:rPr lang="en-US" sz="3400" dirty="0">
                <a:solidFill>
                  <a:schemeClr val="tx2"/>
                </a:solidFill>
              </a:rPr>
              <a:t>FOR OUR PURPOSES … THIS CATEGORISATION IS HELPFUL</a:t>
            </a:r>
          </a:p>
        </p:txBody>
      </p:sp>
      <p:graphicFrame>
        <p:nvGraphicFramePr>
          <p:cNvPr id="4" name="Content Placeholder 3">
            <a:extLst>
              <a:ext uri="{FF2B5EF4-FFF2-40B4-BE49-F238E27FC236}">
                <a16:creationId xmlns:a16="http://schemas.microsoft.com/office/drawing/2014/main" id="{A67C20CE-A274-234C-9EEF-15D0FAC3B177}"/>
              </a:ext>
            </a:extLst>
          </p:cNvPr>
          <p:cNvGraphicFramePr>
            <a:graphicFrameLocks noGrp="1"/>
          </p:cNvGraphicFramePr>
          <p:nvPr>
            <p:ph idx="1"/>
          </p:nvPr>
        </p:nvGraphicFramePr>
        <p:xfrm>
          <a:off x="2074164" y="1902627"/>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42684-0D17-064E-A278-17690F4E0247}"/>
              </a:ext>
            </a:extLst>
          </p:cNvPr>
          <p:cNvSpPr>
            <a:spLocks noGrp="1"/>
          </p:cNvSpPr>
          <p:nvPr>
            <p:ph type="title"/>
          </p:nvPr>
        </p:nvSpPr>
        <p:spPr>
          <a:xfrm>
            <a:off x="572493" y="238539"/>
            <a:ext cx="11018520" cy="1434415"/>
          </a:xfrm>
        </p:spPr>
        <p:txBody>
          <a:bodyPr anchor="b">
            <a:normAutofit/>
          </a:bodyPr>
          <a:lstStyle/>
          <a:p>
            <a:r>
              <a:rPr lang="en-US" sz="5400"/>
              <a:t>Reminder: what is the executive?</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C21EBE-C3E5-3B47-B0C9-91EF2825F309}"/>
              </a:ext>
            </a:extLst>
          </p:cNvPr>
          <p:cNvSpPr>
            <a:spLocks noGrp="1"/>
          </p:cNvSpPr>
          <p:nvPr>
            <p:ph idx="1"/>
          </p:nvPr>
        </p:nvSpPr>
        <p:spPr>
          <a:xfrm>
            <a:off x="572493" y="2071316"/>
            <a:ext cx="6713552" cy="4119172"/>
          </a:xfrm>
        </p:spPr>
        <p:txBody>
          <a:bodyPr anchor="t">
            <a:normAutofit/>
          </a:bodyPr>
          <a:lstStyle/>
          <a:p>
            <a:r>
              <a:rPr lang="en-US" sz="1700"/>
              <a:t>Poole: “It exercises the basic powers of state (military, police, fiscal, diplomatic, organisational) and is responsible for many other functions necessary for social well-being such as health and education. It makes the majority of the policies and rules that structure public life and organizes the most significant part of the public administration.”</a:t>
            </a:r>
          </a:p>
          <a:p>
            <a:r>
              <a:rPr lang="en-US" sz="1700"/>
              <a:t>Powers in statute, secondary (delegated) legislation, prerogative </a:t>
            </a:r>
          </a:p>
          <a:p>
            <a:r>
              <a:rPr lang="en-US" sz="1700"/>
              <a:t>Government ministers sitting in the Commons or in the Lords &gt; ministers may be ‘Cabinet’ ministers or ‘junior ministers’</a:t>
            </a:r>
          </a:p>
          <a:p>
            <a:r>
              <a:rPr lang="en-US" sz="1700"/>
              <a:t>Advised by Parliamentary Private Secretaries and/or Special Advisors</a:t>
            </a:r>
          </a:p>
          <a:p>
            <a:r>
              <a:rPr lang="en-US" sz="1700"/>
              <a:t>Assisted by the Civil Service</a:t>
            </a:r>
          </a:p>
          <a:p>
            <a:r>
              <a:rPr lang="en-US" sz="1700"/>
              <a:t>Maximum of 95 paid ministers in the Commons and 109 in total – but there may be more unpaid ministers</a:t>
            </a:r>
          </a:p>
        </p:txBody>
      </p:sp>
      <p:pic>
        <p:nvPicPr>
          <p:cNvPr id="5" name="Picture 4" descr="A group of people sitting around a table&#10;&#10;Description automatically generated">
            <a:extLst>
              <a:ext uri="{FF2B5EF4-FFF2-40B4-BE49-F238E27FC236}">
                <a16:creationId xmlns:a16="http://schemas.microsoft.com/office/drawing/2014/main" id="{CC9753C4-65AF-4C3D-9499-0443F641AF29}"/>
              </a:ext>
            </a:extLst>
          </p:cNvPr>
          <p:cNvPicPr>
            <a:picLocks noChangeAspect="1"/>
          </p:cNvPicPr>
          <p:nvPr/>
        </p:nvPicPr>
        <p:blipFill rotWithShape="1">
          <a:blip r:embed="rId2"/>
          <a:srcRect l="25095" r="19838" b="-1"/>
          <a:stretch/>
        </p:blipFill>
        <p:spPr>
          <a:xfrm>
            <a:off x="7675658" y="2093976"/>
            <a:ext cx="3941064" cy="4096512"/>
          </a:xfrm>
          <a:prstGeom prst="rect">
            <a:avLst/>
          </a:prstGeom>
        </p:spPr>
      </p:pic>
    </p:spTree>
    <p:extLst>
      <p:ext uri="{BB962C8B-B14F-4D97-AF65-F5344CB8AC3E}">
        <p14:creationId xmlns:p14="http://schemas.microsoft.com/office/powerpoint/2010/main" val="3751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a:prstGeom prst="rect">
            <a:avLst/>
          </a:prstGeom>
        </p:spPr>
        <p:txBody>
          <a:bodyPr>
            <a:normAutofit/>
          </a:bodyPr>
          <a:lstStyle/>
          <a:p>
            <a:pPr algn="ctr"/>
            <a:r>
              <a:rPr lang="en-US" sz="2900"/>
              <a:t>What powers are executive prerogatives? See Public Administration Select Committee </a:t>
            </a:r>
            <a:r>
              <a:rPr lang="en-US" sz="2900" i="1"/>
              <a:t>Taming The Prerogative </a:t>
            </a:r>
            <a:r>
              <a:rPr lang="en-US" sz="2900"/>
              <a:t>(2004)</a:t>
            </a:r>
          </a:p>
        </p:txBody>
      </p:sp>
      <p:graphicFrame>
        <p:nvGraphicFramePr>
          <p:cNvPr id="4" name="Content Placeholder 3">
            <a:extLst>
              <a:ext uri="{FF2B5EF4-FFF2-40B4-BE49-F238E27FC236}">
                <a16:creationId xmlns:a16="http://schemas.microsoft.com/office/drawing/2014/main" id="{5B780D18-06E2-974B-8ED0-55236137C623}"/>
              </a:ext>
            </a:extLst>
          </p:cNvPr>
          <p:cNvGraphicFramePr>
            <a:graphicFrameLocks noGrp="1"/>
          </p:cNvGraphicFramePr>
          <p:nvPr>
            <p:ph idx="1"/>
            <p:extLst>
              <p:ext uri="{D42A27DB-BD31-4B8C-83A1-F6EECF244321}">
                <p14:modId xmlns:p14="http://schemas.microsoft.com/office/powerpoint/2010/main" val="29083005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01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32">
            <a:extLst>
              <a:ext uri="{FF2B5EF4-FFF2-40B4-BE49-F238E27FC236}">
                <a16:creationId xmlns:a16="http://schemas.microsoft.com/office/drawing/2014/main" id="{F690C4ED-5E67-4827-AED1-DEC2B100A4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34" name="Color">
              <a:extLst>
                <a:ext uri="{FF2B5EF4-FFF2-40B4-BE49-F238E27FC236}">
                  <a16:creationId xmlns:a16="http://schemas.microsoft.com/office/drawing/2014/main" id="{316B1774-E483-4832-A4C7-1277F9928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lor">
              <a:extLst>
                <a:ext uri="{FF2B5EF4-FFF2-40B4-BE49-F238E27FC236}">
                  <a16:creationId xmlns:a16="http://schemas.microsoft.com/office/drawing/2014/main" id="{CE4BA6BE-9BF5-4DFA-8E3F-C49023E53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8" name="Freeform: Shape 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86EE12-4938-B189-416A-F2D126B6D88F}"/>
              </a:ext>
            </a:extLst>
          </p:cNvPr>
          <p:cNvSpPr>
            <a:spLocks noGrp="1"/>
          </p:cNvSpPr>
          <p:nvPr>
            <p:ph type="title"/>
          </p:nvPr>
        </p:nvSpPr>
        <p:spPr>
          <a:xfrm rot="16200000">
            <a:off x="-1171367" y="1793158"/>
            <a:ext cx="5961888" cy="3097947"/>
          </a:xfrm>
        </p:spPr>
        <p:txBody>
          <a:bodyPr anchor="ctr">
            <a:normAutofit/>
          </a:bodyPr>
          <a:lstStyle/>
          <a:p>
            <a:r>
              <a:rPr lang="en-GB" sz="4800">
                <a:solidFill>
                  <a:schemeClr val="bg1"/>
                </a:solidFill>
              </a:rPr>
              <a:t>Control of the Prerogative</a:t>
            </a:r>
          </a:p>
        </p:txBody>
      </p:sp>
      <p:sp>
        <p:nvSpPr>
          <p:cNvPr id="3" name="Content Placeholder 2">
            <a:extLst>
              <a:ext uri="{FF2B5EF4-FFF2-40B4-BE49-F238E27FC236}">
                <a16:creationId xmlns:a16="http://schemas.microsoft.com/office/drawing/2014/main" id="{E5E31F3D-EE85-6F04-5CA6-EEC2725C2915}"/>
              </a:ext>
            </a:extLst>
          </p:cNvPr>
          <p:cNvSpPr>
            <a:spLocks noGrp="1"/>
          </p:cNvSpPr>
          <p:nvPr>
            <p:ph idx="1"/>
          </p:nvPr>
        </p:nvSpPr>
        <p:spPr>
          <a:xfrm>
            <a:off x="4280007" y="546341"/>
            <a:ext cx="7262371" cy="2435076"/>
          </a:xfrm>
        </p:spPr>
        <p:txBody>
          <a:bodyPr anchor="ctr">
            <a:normAutofit/>
          </a:bodyPr>
          <a:lstStyle/>
          <a:p>
            <a:pPr lvl="1"/>
            <a:r>
              <a:rPr lang="en-GB" sz="1500" b="1" dirty="0">
                <a:solidFill>
                  <a:schemeClr val="tx2"/>
                </a:solidFill>
              </a:rPr>
              <a:t>The problem … </a:t>
            </a:r>
          </a:p>
          <a:p>
            <a:pPr lvl="1"/>
            <a:r>
              <a:rPr lang="en-GB" sz="1500" dirty="0">
                <a:solidFill>
                  <a:schemeClr val="tx2"/>
                </a:solidFill>
              </a:rPr>
              <a:t>Significant powers</a:t>
            </a:r>
          </a:p>
          <a:p>
            <a:pPr lvl="2"/>
            <a:r>
              <a:rPr lang="en-GB" sz="1500" dirty="0">
                <a:solidFill>
                  <a:schemeClr val="tx2"/>
                </a:solidFill>
              </a:rPr>
              <a:t>exercised by ministers</a:t>
            </a:r>
          </a:p>
          <a:p>
            <a:pPr lvl="2"/>
            <a:r>
              <a:rPr lang="en-GB" sz="1500" dirty="0">
                <a:solidFill>
                  <a:schemeClr val="tx2"/>
                </a:solidFill>
              </a:rPr>
              <a:t>wide discretion </a:t>
            </a:r>
            <a:r>
              <a:rPr lang="en-GB" sz="1500" dirty="0">
                <a:solidFill>
                  <a:schemeClr val="tx2"/>
                </a:solidFill>
                <a:sym typeface="Wingdings" panose="05000000000000000000" pitchFamily="2" charset="2"/>
              </a:rPr>
              <a:t> </a:t>
            </a:r>
            <a:r>
              <a:rPr lang="en-GB" sz="1500" dirty="0" err="1">
                <a:solidFill>
                  <a:schemeClr val="tx2"/>
                </a:solidFill>
                <a:sym typeface="Wingdings" panose="05000000000000000000" pitchFamily="2" charset="2"/>
              </a:rPr>
              <a:t>cf</a:t>
            </a:r>
            <a:r>
              <a:rPr lang="en-GB" sz="1500" dirty="0">
                <a:solidFill>
                  <a:schemeClr val="tx2"/>
                </a:solidFill>
                <a:sym typeface="Wingdings" panose="05000000000000000000" pitchFamily="2" charset="2"/>
              </a:rPr>
              <a:t> Dicey</a:t>
            </a:r>
            <a:r>
              <a:rPr lang="en-GB" sz="1500" dirty="0">
                <a:solidFill>
                  <a:schemeClr val="tx2"/>
                </a:solidFill>
              </a:rPr>
              <a:t> </a:t>
            </a:r>
          </a:p>
          <a:p>
            <a:pPr lvl="1"/>
            <a:r>
              <a:rPr lang="en-GB" sz="1500" dirty="0">
                <a:solidFill>
                  <a:schemeClr val="tx2"/>
                </a:solidFill>
              </a:rPr>
              <a:t>No need for approval by Parliament</a:t>
            </a:r>
          </a:p>
          <a:p>
            <a:pPr lvl="1"/>
            <a:r>
              <a:rPr lang="en-GB" sz="1500" dirty="0">
                <a:solidFill>
                  <a:schemeClr val="tx2"/>
                </a:solidFill>
              </a:rPr>
              <a:t>Lack of democratic control </a:t>
            </a:r>
            <a:r>
              <a:rPr lang="en-GB" sz="1500" dirty="0">
                <a:solidFill>
                  <a:schemeClr val="tx2"/>
                </a:solidFill>
                <a:sym typeface="Wingdings" panose="05000000000000000000" pitchFamily="2" charset="2"/>
              </a:rPr>
              <a:t> accountability gap</a:t>
            </a:r>
          </a:p>
          <a:p>
            <a:pPr marL="457200" lvl="2" indent="0">
              <a:buNone/>
            </a:pPr>
            <a:r>
              <a:rPr lang="en-GB" sz="1500" dirty="0">
                <a:solidFill>
                  <a:schemeClr val="tx2"/>
                </a:solidFill>
              </a:rPr>
              <a:t>“Our claim to be a fully-fledged modern democracy … is undermined by reliance on an anti-democratic source of authority for ourselves.” </a:t>
            </a:r>
            <a:r>
              <a:rPr lang="en-US" sz="1500" dirty="0">
                <a:solidFill>
                  <a:schemeClr val="tx2"/>
                </a:solidFill>
              </a:rPr>
              <a:t>Public Administration Select Committee </a:t>
            </a:r>
            <a:r>
              <a:rPr lang="en-US" sz="1500" i="1" dirty="0">
                <a:solidFill>
                  <a:schemeClr val="tx2"/>
                </a:solidFill>
              </a:rPr>
              <a:t>Taming The Prerogative </a:t>
            </a:r>
            <a:r>
              <a:rPr lang="en-US" sz="1500" dirty="0">
                <a:solidFill>
                  <a:schemeClr val="tx2"/>
                </a:solidFill>
              </a:rPr>
              <a:t>(2004)</a:t>
            </a:r>
          </a:p>
        </p:txBody>
      </p:sp>
      <p:pic>
        <p:nvPicPr>
          <p:cNvPr id="6" name="Picture 5">
            <a:extLst>
              <a:ext uri="{FF2B5EF4-FFF2-40B4-BE49-F238E27FC236}">
                <a16:creationId xmlns:a16="http://schemas.microsoft.com/office/drawing/2014/main" id="{4E9F20A6-734D-43E2-AF12-62B5787DB1F2}"/>
              </a:ext>
              <a:ext uri="{C183D7F6-B498-43B3-948B-1728B52AA6E4}">
                <adec:decorative xmlns:adec="http://schemas.microsoft.com/office/drawing/2017/decorative" val="1"/>
              </a:ext>
            </a:extLst>
          </p:cNvPr>
          <p:cNvPicPr>
            <a:picLocks noChangeAspect="1"/>
          </p:cNvPicPr>
          <p:nvPr/>
        </p:nvPicPr>
        <p:blipFill rotWithShape="1">
          <a:blip r:embed="rId2"/>
          <a:srcRect l="373" r="8005" b="2"/>
          <a:stretch/>
        </p:blipFill>
        <p:spPr>
          <a:xfrm>
            <a:off x="4280011" y="3128501"/>
            <a:ext cx="7262372" cy="3450269"/>
          </a:xfrm>
          <a:prstGeom prst="rect">
            <a:avLst/>
          </a:prstGeom>
        </p:spPr>
      </p:pic>
    </p:spTree>
    <p:extLst>
      <p:ext uri="{BB962C8B-B14F-4D97-AF65-F5344CB8AC3E}">
        <p14:creationId xmlns:p14="http://schemas.microsoft.com/office/powerpoint/2010/main" val="140039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2756</Words>
  <Application>Microsoft Office PowerPoint</Application>
  <PresentationFormat>Widescreen</PresentationFormat>
  <Paragraphs>204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Public Law Lecture 6: EXECUTIVE AND PREROGATIVE POWERS</vt:lpstr>
      <vt:lpstr>Today’s Plan</vt:lpstr>
      <vt:lpstr>What are Prerogative Powers? </vt:lpstr>
      <vt:lpstr>As explained in Miller No 1, at [41] (Lord Neuberger)</vt:lpstr>
      <vt:lpstr>What kinds of powers are we talking about here?</vt:lpstr>
      <vt:lpstr>FOR OUR PURPOSES … THIS CATEGORISATION IS HELPFUL</vt:lpstr>
      <vt:lpstr>Reminder: what is the executive?</vt:lpstr>
      <vt:lpstr>What powers are executive prerogatives? See Public Administration Select Committee Taming The Prerogative (2004)</vt:lpstr>
      <vt:lpstr>Control of the Prerogative</vt:lpstr>
      <vt:lpstr>Control of the prerogative</vt:lpstr>
      <vt:lpstr>Prerogative and Statute</vt:lpstr>
      <vt:lpstr>Prerogative in case law</vt:lpstr>
      <vt:lpstr>Council of Civil Service Unions v Minister for the Civil Service [1984] UKHL 9 (The GCHQ CASE)</vt:lpstr>
      <vt:lpstr>THE GCHQ case: the broader judgment</vt:lpstr>
      <vt:lpstr>Justiciability after GCHQ</vt:lpstr>
      <vt:lpstr> Justiciability after GCHQ: R (Miller and Cherry) v The Prime Minister [2019] UKSC 41 (Miller 2) </vt:lpstr>
      <vt:lpstr>Case Background:</vt:lpstr>
      <vt:lpstr>The arguments </vt:lpstr>
      <vt:lpstr>The judgment</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Law Lecture 5: EXECUTIVE AND PREROGATIVE POWERS</dc:title>
  <dc:creator>Canga, Pinar</dc:creator>
  <cp:lastModifiedBy>Canga, Pinar</cp:lastModifiedBy>
  <cp:revision>16</cp:revision>
  <dcterms:created xsi:type="dcterms:W3CDTF">2022-09-18T09:06:27Z</dcterms:created>
  <dcterms:modified xsi:type="dcterms:W3CDTF">2022-10-28T12:29:43Z</dcterms:modified>
</cp:coreProperties>
</file>